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27"/>
  </p:notesMasterIdLst>
  <p:sldIdLst>
    <p:sldId id="260" r:id="rId2"/>
    <p:sldId id="294" r:id="rId3"/>
    <p:sldId id="261" r:id="rId4"/>
    <p:sldId id="295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3" r:id="rId15"/>
    <p:sldId id="274" r:id="rId16"/>
    <p:sldId id="275" r:id="rId17"/>
    <p:sldId id="282" r:id="rId18"/>
    <p:sldId id="284" r:id="rId19"/>
    <p:sldId id="286" r:id="rId20"/>
    <p:sldId id="287" r:id="rId21"/>
    <p:sldId id="288" r:id="rId22"/>
    <p:sldId id="289" r:id="rId23"/>
    <p:sldId id="290" r:id="rId24"/>
    <p:sldId id="278" r:id="rId25"/>
    <p:sldId id="279" r:id="rId26"/>
  </p:sldIdLst>
  <p:sldSz cx="12192000" cy="6858000"/>
  <p:notesSz cx="6858000" cy="9144000"/>
  <p:embeddedFontLst>
    <p:embeddedFont>
      <p:font typeface="Gotham" panose="020B060402020202020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4F4"/>
    <a:srgbClr val="1A407B"/>
    <a:srgbClr val="004061"/>
    <a:srgbClr val="19427B"/>
    <a:srgbClr val="00415F"/>
    <a:srgbClr val="18407B"/>
    <a:srgbClr val="737373"/>
    <a:srgbClr val="0B1D37"/>
    <a:srgbClr val="18407A"/>
    <a:srgbClr val="DDAA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31"/>
    <p:restoredTop sz="94795"/>
  </p:normalViewPr>
  <p:slideViewPr>
    <p:cSldViewPr snapToGrid="0">
      <p:cViewPr varScale="1">
        <p:scale>
          <a:sx n="64" d="100"/>
          <a:sy n="64" d="100"/>
        </p:scale>
        <p:origin x="13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33D47-CBF4-6146-BD11-DED32A2AE0A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D553D-5004-E142-8E61-1B55B30EC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626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E90D1-D280-24F7-00BE-FC96F7B871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1AC102-00E0-E4A9-4B78-F3EA489DC7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B5C274-BE8D-B96D-5939-7A50060A3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8A89-71A9-F142-9564-4B2C3E74C9D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0601C-5BC6-8791-208E-E6C562B13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E69072-237D-928C-8AF7-3C7FEF65F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1F23-2AD7-B54E-B29F-C02EEE559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780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4C72C-A3A3-8552-2DAE-957C83B2C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011172-F437-5016-1064-FDB3EB465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2CF46E-C060-5221-1F28-870AADF5D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8A89-71A9-F142-9564-4B2C3E74C9D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A5A18-8889-5B68-7F43-04163CBBA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8ED31F-F977-3841-76E7-BA7FF5614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1F23-2AD7-B54E-B29F-C02EEE559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228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8DB235-055F-6961-3364-57D822EA17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90EF2F-CE0D-07B9-AD18-C7F36728C5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9F2AF2-7297-7838-5E1C-5432DDDF1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8A89-71A9-F142-9564-4B2C3E74C9D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404F54-F97C-9C30-0AF4-A895C3B28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2C5D4-74EF-FD7A-7664-8B9EAC27D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1F23-2AD7-B54E-B29F-C02EEE559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617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99C0-1061-9F17-FA6A-5D22BC278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9CFB6-7427-33B0-B542-DA95155600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A3F85-2297-9010-5D7F-F9E94658E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8A89-71A9-F142-9564-4B2C3E74C9D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AEA55-F98C-F168-13DE-549ACF8E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D0B9DA-29DD-45F5-C8D5-9BAB8D3A4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1F23-2AD7-B54E-B29F-C02EEE559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651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12501-A3AD-3300-B5AD-F09A67FD6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95F604-A56C-FE2B-83EE-EC5A14E567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B33F3-81C3-3BFE-532B-E8180C9DC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8A89-71A9-F142-9564-4B2C3E74C9D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11F8D-EE94-80C0-D96E-58FA6024C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A0C81-D137-8261-B6B3-1956BDFC6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1F23-2AD7-B54E-B29F-C02EEE559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682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D1215-AC84-7095-A4B1-20E16A36E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A7D02-18D7-CC88-1450-9B7BF70733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4991A0-022A-B026-83D3-D1902DC04E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05C16E-7C4C-94F3-E444-B58BB988E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8A89-71A9-F142-9564-4B2C3E74C9D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F3961A-8DB0-200A-8074-94EB66970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0F4832-B472-4962-31BD-6CD37A28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1F23-2AD7-B54E-B29F-C02EEE559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334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414C0-5FB3-AB6D-C118-90A49F9E1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89E0C-6492-F2DD-B015-053F921CE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2B6988-2586-D0D6-C79C-21083B5B5A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EB64A7-CAC7-6A7D-3A2D-BF6EC8AF0B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E7A7D0-A5BD-3DE3-16E8-994CB51FFA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BFEA3C-8C5E-D5B4-4EC8-D7BC3F3CA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8A89-71A9-F142-9564-4B2C3E74C9D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CC1F5A-F9F6-C576-9630-15011E05D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1154E1-9BC8-9C32-5090-9560492C6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1F23-2AD7-B54E-B29F-C02EEE559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583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3824B-A072-378E-970B-6E93B8260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D45AAE-E7A0-014A-B3AE-E093D4102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8A89-71A9-F142-9564-4B2C3E74C9D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B0B5FB-8885-0A4E-5F30-D85D95CA0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20E79A-27DD-2D32-B823-03932B8AE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1F23-2AD7-B54E-B29F-C02EEE559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254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E5D57E-57EE-6F5D-5BC9-E37BFE9B4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8A89-71A9-F142-9564-4B2C3E74C9D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5F7CA2-98D9-605D-B402-C63CF49F7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1D1447-D524-AC30-5B03-0709AD021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1F23-2AD7-B54E-B29F-C02EEE559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03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1024E-F7B4-FBB9-0ABF-360D67E69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AE9B3-3B1C-8F9F-CFF1-6DB7E9316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9B97F4-BCDA-4C9A-374B-5D15675618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17D46E-1B44-C1AD-745C-203C0586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8A89-71A9-F142-9564-4B2C3E74C9D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9D3C5A-F114-A435-085D-E3AE344C7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13DE79-07DB-63FB-046C-920880328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1F23-2AD7-B54E-B29F-C02EEE559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382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5F6EE-99A7-6090-4B36-01C0B1C42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E4FD17-098C-4CCF-8129-CCD2BEC5F6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52C685-924C-3629-6297-F15F6EEA7E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41538D-029A-51C0-826D-FE9059880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8A89-71A9-F142-9564-4B2C3E74C9D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C77A8D-921E-13E9-6393-39CFA861C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B669B5-222C-FB60-4001-81182A703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1F23-2AD7-B54E-B29F-C02EEE559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383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7B6B6B-3BD4-7199-CB29-46324A1EB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06003D-35D1-CAC3-DFC3-6748CD080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D0144-40F2-C98A-F08C-2F7FB8EF08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B28A89-71A9-F142-9564-4B2C3E74C9D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95F42-092F-DA17-E889-B0F001A8A7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A29FB-02F6-EF04-E5A6-5A5DAC1EE5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D01F23-2AD7-B54E-B29F-C02EEE559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371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3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34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.emf"/><Relationship Id="rId7" Type="http://schemas.openxmlformats.org/officeDocument/2006/relationships/image" Target="../media/image37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6.jpg"/><Relationship Id="rId4" Type="http://schemas.openxmlformats.org/officeDocument/2006/relationships/image" Target="../media/image3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41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g"/><Relationship Id="rId5" Type="http://schemas.openxmlformats.org/officeDocument/2006/relationships/image" Target="../media/image7.png"/><Relationship Id="rId4" Type="http://schemas.openxmlformats.org/officeDocument/2006/relationships/image" Target="../media/image39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.emf"/><Relationship Id="rId7" Type="http://schemas.openxmlformats.org/officeDocument/2006/relationships/image" Target="../media/image7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3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18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7.png"/><Relationship Id="rId4" Type="http://schemas.openxmlformats.org/officeDocument/2006/relationships/image" Target="../media/image4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47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g"/><Relationship Id="rId5" Type="http://schemas.openxmlformats.org/officeDocument/2006/relationships/image" Target="../media/image7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51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emf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g"/><Relationship Id="rId5" Type="http://schemas.openxmlformats.org/officeDocument/2006/relationships/image" Target="../media/image51.jp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g"/><Relationship Id="rId5" Type="http://schemas.openxmlformats.org/officeDocument/2006/relationships/image" Target="../media/image51.jp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g"/><Relationship Id="rId5" Type="http://schemas.openxmlformats.org/officeDocument/2006/relationships/image" Target="../media/image51.jp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g"/><Relationship Id="rId5" Type="http://schemas.openxmlformats.org/officeDocument/2006/relationships/image" Target="../media/image51.jp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hyperlink" Target="mailto:mobilesupport.itcsu@medix.com.my" TargetMode="External"/><Relationship Id="rId4" Type="http://schemas.openxmlformats.org/officeDocument/2006/relationships/hyperlink" Target="mailto:adm@medix.com.my" TargetMode="External"/><Relationship Id="rId9" Type="http://schemas.openxmlformats.org/officeDocument/2006/relationships/hyperlink" Target="https://m.mediexpress.com.my/login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.emf"/><Relationship Id="rId7" Type="http://schemas.openxmlformats.org/officeDocument/2006/relationships/image" Target="../media/image17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emf"/><Relationship Id="rId7" Type="http://schemas.openxmlformats.org/officeDocument/2006/relationships/image" Target="../media/image21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7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5.emf"/><Relationship Id="rId7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7496658E-33D7-2003-E0AE-B47AD0BF4CFA}"/>
              </a:ext>
            </a:extLst>
          </p:cNvPr>
          <p:cNvSpPr txBox="1">
            <a:spLocks/>
          </p:cNvSpPr>
          <p:nvPr/>
        </p:nvSpPr>
        <p:spPr>
          <a:xfrm>
            <a:off x="711874" y="1955613"/>
            <a:ext cx="50717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3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MOBILE APP </a:t>
            </a:r>
          </a:p>
          <a:p>
            <a:r>
              <a:rPr lang="en-US" sz="3200" b="1" spc="3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USER GUIDE </a:t>
            </a:r>
          </a:p>
          <a:p>
            <a:r>
              <a:rPr lang="en-US" sz="3200" b="1" spc="3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FOR MEMBERS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CEE93AC-3203-EBA1-1211-F44DE2DEF797}"/>
              </a:ext>
            </a:extLst>
          </p:cNvPr>
          <p:cNvSpPr txBox="1">
            <a:spLocks/>
          </p:cNvSpPr>
          <p:nvPr/>
        </p:nvSpPr>
        <p:spPr>
          <a:xfrm>
            <a:off x="711874" y="5933133"/>
            <a:ext cx="50717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spc="3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MEDIEXPRESS (MALAYSIA) SDN BHD</a:t>
            </a:r>
          </a:p>
          <a:p>
            <a:r>
              <a:rPr lang="en-US" sz="1500" spc="3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HEALTH CONNECT SDN BHD</a:t>
            </a:r>
          </a:p>
        </p:txBody>
      </p:sp>
      <p:pic>
        <p:nvPicPr>
          <p:cNvPr id="33" name="Picture 3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6978AA4B-5A65-6235-CA1D-3B100F92C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28" y="337739"/>
            <a:ext cx="1469407" cy="74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372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5BB04-A90F-7D01-6BCD-28D9F3E3E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D2FD1CC9-3082-4CB1-6EFE-2608D1A19BA8}"/>
              </a:ext>
            </a:extLst>
          </p:cNvPr>
          <p:cNvGrpSpPr/>
          <p:nvPr/>
        </p:nvGrpSpPr>
        <p:grpSpPr>
          <a:xfrm>
            <a:off x="3865773" y="1161179"/>
            <a:ext cx="1814629" cy="3465685"/>
            <a:chOff x="3865773" y="1161179"/>
            <a:chExt cx="1814629" cy="3465685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9E28DDCF-7372-B38E-0977-DFC592DF6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76103" y="1243996"/>
              <a:ext cx="1602273" cy="3291840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C4E479EE-04C7-5472-DE22-11670BD789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773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8D59298-6348-B8D2-6AF6-EEB907D6AE56}"/>
              </a:ext>
            </a:extLst>
          </p:cNvPr>
          <p:cNvGrpSpPr/>
          <p:nvPr/>
        </p:nvGrpSpPr>
        <p:grpSpPr>
          <a:xfrm>
            <a:off x="8888651" y="1161179"/>
            <a:ext cx="1814629" cy="3465685"/>
            <a:chOff x="6377212" y="1161179"/>
            <a:chExt cx="1814629" cy="346568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9E29286-8C84-6EC0-EB07-F84C54C9D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481878" y="1243997"/>
              <a:ext cx="1605294" cy="32938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224212A-7C03-F97B-B4B5-8B08D91C6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12FF30F-0241-3E20-4308-B6FBC1358C33}"/>
              </a:ext>
            </a:extLst>
          </p:cNvPr>
          <p:cNvGrpSpPr/>
          <p:nvPr/>
        </p:nvGrpSpPr>
        <p:grpSpPr>
          <a:xfrm>
            <a:off x="6377212" y="1161179"/>
            <a:ext cx="1814629" cy="3465685"/>
            <a:chOff x="6377212" y="1161179"/>
            <a:chExt cx="1814629" cy="346568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227E5EC-33D1-D169-2FCC-46C7A4161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481878" y="1243997"/>
              <a:ext cx="1605294" cy="329382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15AC592-EDD8-B810-F61E-20E1C574D1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38318C4F-AC44-0348-9505-9258E495B0F4}"/>
              </a:ext>
            </a:extLst>
          </p:cNvPr>
          <p:cNvSpPr txBox="1"/>
          <p:nvPr/>
        </p:nvSpPr>
        <p:spPr>
          <a:xfrm>
            <a:off x="3451003" y="4788641"/>
            <a:ext cx="2644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the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e-Card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 icon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913A71E-689F-8BBE-F22C-9464EC65ACF8}"/>
              </a:ext>
            </a:extLst>
          </p:cNvPr>
          <p:cNvSpPr txBox="1"/>
          <p:nvPr/>
        </p:nvSpPr>
        <p:spPr>
          <a:xfrm>
            <a:off x="5962442" y="4788641"/>
            <a:ext cx="2644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The e-card will be displayed on the screen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Select dropdown to view other members’ e-cards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829400DC-9C66-4A92-7F37-E9D608786A52}"/>
              </a:ext>
            </a:extLst>
          </p:cNvPr>
          <p:cNvSpPr txBox="1">
            <a:spLocks/>
          </p:cNvSpPr>
          <p:nvPr/>
        </p:nvSpPr>
        <p:spPr>
          <a:xfrm>
            <a:off x="711875" y="518071"/>
            <a:ext cx="10533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E-CARD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76559A-A89D-D354-0019-36751FE5AB6C}"/>
              </a:ext>
            </a:extLst>
          </p:cNvPr>
          <p:cNvSpPr txBox="1"/>
          <p:nvPr/>
        </p:nvSpPr>
        <p:spPr>
          <a:xfrm>
            <a:off x="939564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Go to homepage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Swipe left on the top</a:t>
            </a:r>
          </a:p>
        </p:txBody>
      </p:sp>
      <p:pic>
        <p:nvPicPr>
          <p:cNvPr id="4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6D292AE8-25BF-A33C-4723-E09A93B684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AFA382B5-5AE8-B731-F49A-378D98817C92}"/>
              </a:ext>
            </a:extLst>
          </p:cNvPr>
          <p:cNvSpPr/>
          <p:nvPr/>
        </p:nvSpPr>
        <p:spPr>
          <a:xfrm>
            <a:off x="4384820" y="1571496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FE6E6A3-D6D2-BF4F-A354-01604B03EEEB}"/>
              </a:ext>
            </a:extLst>
          </p:cNvPr>
          <p:cNvSpPr/>
          <p:nvPr/>
        </p:nvSpPr>
        <p:spPr>
          <a:xfrm>
            <a:off x="10276197" y="1149068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98F747-D2F9-24CF-CD4C-5A938624E21E}"/>
              </a:ext>
            </a:extLst>
          </p:cNvPr>
          <p:cNvSpPr txBox="1"/>
          <p:nvPr/>
        </p:nvSpPr>
        <p:spPr>
          <a:xfrm>
            <a:off x="8473881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Select the share icon to save or share the e-card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F4C46440-9FD9-9213-B6E1-4B80E56F6C96}"/>
              </a:ext>
            </a:extLst>
          </p:cNvPr>
          <p:cNvSpPr/>
          <p:nvPr/>
        </p:nvSpPr>
        <p:spPr>
          <a:xfrm>
            <a:off x="6522181" y="1586072"/>
            <a:ext cx="1408014" cy="30038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5E177C-C544-9382-2F13-5F008D298F94}"/>
              </a:ext>
            </a:extLst>
          </p:cNvPr>
          <p:cNvGrpSpPr/>
          <p:nvPr/>
        </p:nvGrpSpPr>
        <p:grpSpPr>
          <a:xfrm>
            <a:off x="1354331" y="1161179"/>
            <a:ext cx="1814629" cy="3465685"/>
            <a:chOff x="1354334" y="1161179"/>
            <a:chExt cx="1814629" cy="3465685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622CB49-12BA-8559-B903-8BC5963812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58999" y="1243996"/>
              <a:ext cx="1602273" cy="329184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59038A7-C399-48F1-EDBA-C1312054C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3624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A3C12-3289-8BC2-B684-F76CA2ED2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AF914D6-03A4-A9E6-487C-A59ADDAB8924}"/>
              </a:ext>
            </a:extLst>
          </p:cNvPr>
          <p:cNvGrpSpPr/>
          <p:nvPr/>
        </p:nvGrpSpPr>
        <p:grpSpPr>
          <a:xfrm>
            <a:off x="1354331" y="1161179"/>
            <a:ext cx="1814629" cy="3465685"/>
            <a:chOff x="1354334" y="1161179"/>
            <a:chExt cx="1814629" cy="346568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9DD6FF0-9B73-C480-F244-BE23277A5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58999" y="1243996"/>
              <a:ext cx="1602273" cy="329184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E101CF5-0C90-F0F0-4779-E77D1981A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4AB86EF-0062-35C9-5100-12AB4EE4DBAA}"/>
              </a:ext>
            </a:extLst>
          </p:cNvPr>
          <p:cNvGrpSpPr/>
          <p:nvPr/>
        </p:nvGrpSpPr>
        <p:grpSpPr>
          <a:xfrm>
            <a:off x="3865773" y="1161179"/>
            <a:ext cx="1814629" cy="3465685"/>
            <a:chOff x="3865773" y="1161179"/>
            <a:chExt cx="1814629" cy="3465685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C983DBB9-F0F2-B0F5-613C-2E9A3EFAE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3970439" y="1243996"/>
              <a:ext cx="1605294" cy="3293827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8B2C732C-1A0D-F0DB-5236-C5DD14D35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773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C8CF2FD-5E18-45AC-3C1B-D39339FB2C2D}"/>
              </a:ext>
            </a:extLst>
          </p:cNvPr>
          <p:cNvGrpSpPr/>
          <p:nvPr/>
        </p:nvGrpSpPr>
        <p:grpSpPr>
          <a:xfrm>
            <a:off x="6377212" y="1161179"/>
            <a:ext cx="1814629" cy="3465685"/>
            <a:chOff x="6377212" y="1161179"/>
            <a:chExt cx="1814629" cy="3465685"/>
          </a:xfrm>
        </p:grpSpPr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247F335D-BF0D-BFD9-8451-C7F7442A4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6481878" y="1243996"/>
              <a:ext cx="1605294" cy="3293827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35F5758B-2E19-75B0-3E1C-A430B6A575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867E27B-3D19-CDE5-84D6-120A2D0DC549}"/>
              </a:ext>
            </a:extLst>
          </p:cNvPr>
          <p:cNvGrpSpPr/>
          <p:nvPr/>
        </p:nvGrpSpPr>
        <p:grpSpPr>
          <a:xfrm>
            <a:off x="8888651" y="1161179"/>
            <a:ext cx="1814629" cy="3465685"/>
            <a:chOff x="8888651" y="1161179"/>
            <a:chExt cx="1814629" cy="3465685"/>
          </a:xfrm>
        </p:grpSpPr>
        <p:pic>
          <p:nvPicPr>
            <p:cNvPr id="123" name="Picture 122">
              <a:extLst>
                <a:ext uri="{FF2B5EF4-FFF2-40B4-BE49-F238E27FC236}">
                  <a16:creationId xmlns:a16="http://schemas.microsoft.com/office/drawing/2014/main" id="{8462E002-B713-DFAB-DAA1-AA8BD86EA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8993317" y="1243996"/>
              <a:ext cx="1605294" cy="3293827"/>
            </a:xfrm>
            <a:prstGeom prst="rect">
              <a:avLst/>
            </a:prstGeom>
          </p:spPr>
        </p:pic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id="{21495D1B-979F-4643-BC5D-AF0BE3305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88651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E7850537-AF3B-D822-2182-622FBDE856F3}"/>
              </a:ext>
            </a:extLst>
          </p:cNvPr>
          <p:cNvSpPr txBox="1"/>
          <p:nvPr/>
        </p:nvSpPr>
        <p:spPr>
          <a:xfrm>
            <a:off x="3451003" y="4788641"/>
            <a:ext cx="26441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Notifications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Select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 General, Claims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or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 Guarantee Letter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to view the latest updates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User will receive real-time notifications on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claim utilization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94C8F9B2-EBD6-46CF-6AA2-42C7B538D229}"/>
              </a:ext>
            </a:extLst>
          </p:cNvPr>
          <p:cNvSpPr txBox="1"/>
          <p:nvPr/>
        </p:nvSpPr>
        <p:spPr>
          <a:xfrm>
            <a:off x="8473881" y="4788641"/>
            <a:ext cx="2644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Check your claim utilization status by selecting the available options in the chat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BAE215CE-AF9F-E0B3-B746-9650A9DB8EEE}"/>
              </a:ext>
            </a:extLst>
          </p:cNvPr>
          <p:cNvSpPr txBox="1"/>
          <p:nvPr/>
        </p:nvSpPr>
        <p:spPr>
          <a:xfrm>
            <a:off x="5962442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 Chat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to message the automated assistant</a:t>
            </a:r>
            <a:endParaRPr lang="en-US" sz="1200" b="1" dirty="0">
              <a:latin typeface="Gotham" pitchFamily="2" charset="0"/>
              <a:cs typeface="Gotham" pitchFamily="2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814CB529-FCCE-22BD-7986-D09554DF2139}"/>
              </a:ext>
            </a:extLst>
          </p:cNvPr>
          <p:cNvSpPr txBox="1">
            <a:spLocks/>
          </p:cNvSpPr>
          <p:nvPr/>
        </p:nvSpPr>
        <p:spPr>
          <a:xfrm>
            <a:off x="711875" y="518071"/>
            <a:ext cx="5494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NOTIFICATIONS &amp; MESSAGES</a:t>
            </a:r>
          </a:p>
        </p:txBody>
      </p:sp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EA5C3E8D-F08C-03A5-B12F-5E70DFE846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3CCB8C-0F40-DDF6-EB6B-F72BDCDC3B16}"/>
              </a:ext>
            </a:extLst>
          </p:cNvPr>
          <p:cNvSpPr txBox="1"/>
          <p:nvPr/>
        </p:nvSpPr>
        <p:spPr>
          <a:xfrm>
            <a:off x="939564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Go to homepage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Messages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0772FA8-A264-C8FC-C975-ACC364AE590B}"/>
              </a:ext>
            </a:extLst>
          </p:cNvPr>
          <p:cNvSpPr/>
          <p:nvPr/>
        </p:nvSpPr>
        <p:spPr>
          <a:xfrm>
            <a:off x="1530854" y="4208721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4DB9C2C-F9A8-A13E-50B4-BE0D29A68839}"/>
              </a:ext>
            </a:extLst>
          </p:cNvPr>
          <p:cNvSpPr/>
          <p:nvPr/>
        </p:nvSpPr>
        <p:spPr>
          <a:xfrm>
            <a:off x="4200096" y="1348162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C38F65D-9676-2854-5E68-A781CD0E117B}"/>
              </a:ext>
            </a:extLst>
          </p:cNvPr>
          <p:cNvSpPr/>
          <p:nvPr/>
        </p:nvSpPr>
        <p:spPr>
          <a:xfrm>
            <a:off x="7454286" y="1348162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029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1FED0-FB1A-E916-8050-C8C6ECC89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A3CB73B0-010A-AC35-77EF-F3BF34D6227A}"/>
              </a:ext>
            </a:extLst>
          </p:cNvPr>
          <p:cNvGrpSpPr/>
          <p:nvPr/>
        </p:nvGrpSpPr>
        <p:grpSpPr>
          <a:xfrm>
            <a:off x="1354331" y="1161179"/>
            <a:ext cx="1814629" cy="3465685"/>
            <a:chOff x="1354334" y="1161179"/>
            <a:chExt cx="1814629" cy="346568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2FCA9D-749B-B7DC-AA4E-A6227D2A2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58999" y="1243996"/>
              <a:ext cx="1602273" cy="329184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633B33E-46A3-D9F2-5FD3-B9BFC6836A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6218ACC-4356-1333-CBB9-155412E93E97}"/>
              </a:ext>
            </a:extLst>
          </p:cNvPr>
          <p:cNvGrpSpPr/>
          <p:nvPr/>
        </p:nvGrpSpPr>
        <p:grpSpPr>
          <a:xfrm>
            <a:off x="3865773" y="1161179"/>
            <a:ext cx="1814629" cy="3465685"/>
            <a:chOff x="3865773" y="1161179"/>
            <a:chExt cx="1814629" cy="3465685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31694589-CA31-BC44-9FFD-AA771BDEDF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3970439" y="1243997"/>
              <a:ext cx="1605294" cy="3293825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61B98A80-926E-AD37-74A0-0F09706A12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773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90336CA-3D8D-063F-AB4D-79B7624051CC}"/>
              </a:ext>
            </a:extLst>
          </p:cNvPr>
          <p:cNvGrpSpPr/>
          <p:nvPr/>
        </p:nvGrpSpPr>
        <p:grpSpPr>
          <a:xfrm>
            <a:off x="6377212" y="1161179"/>
            <a:ext cx="1814629" cy="3465685"/>
            <a:chOff x="6377212" y="1161179"/>
            <a:chExt cx="1814629" cy="3465685"/>
          </a:xfrm>
        </p:grpSpPr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33C872AA-AD40-C3C1-CB7C-2D171E27B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6481878" y="1243997"/>
              <a:ext cx="1605294" cy="3293825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BEC5CCB7-619F-B15A-52C5-EA7B493CF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D348410F-C0CE-7337-1F79-6ED006565593}"/>
              </a:ext>
            </a:extLst>
          </p:cNvPr>
          <p:cNvSpPr txBox="1"/>
          <p:nvPr/>
        </p:nvSpPr>
        <p:spPr>
          <a:xfrm>
            <a:off x="3451003" y="4788641"/>
            <a:ext cx="2644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In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Primary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, you can view your current profile 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Secondary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 to update your profile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B138D013-83C1-DA78-4DE2-94767BA1EA9E}"/>
              </a:ext>
            </a:extLst>
          </p:cNvPr>
          <p:cNvSpPr txBox="1"/>
          <p:nvPr/>
        </p:nvSpPr>
        <p:spPr>
          <a:xfrm>
            <a:off x="8473881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save icon to save the update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3DD50B95-47F9-BF66-317B-76BC87A3FA1D}"/>
              </a:ext>
            </a:extLst>
          </p:cNvPr>
          <p:cNvSpPr txBox="1"/>
          <p:nvPr/>
        </p:nvSpPr>
        <p:spPr>
          <a:xfrm>
            <a:off x="5962442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the pen icon at the top right to update profile details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9F7CB04A-3683-AD9B-1FD5-A1A3F78C0E8A}"/>
              </a:ext>
            </a:extLst>
          </p:cNvPr>
          <p:cNvSpPr txBox="1">
            <a:spLocks/>
          </p:cNvSpPr>
          <p:nvPr/>
        </p:nvSpPr>
        <p:spPr>
          <a:xfrm>
            <a:off x="711875" y="518071"/>
            <a:ext cx="5494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PROFILE UPDATE</a:t>
            </a:r>
          </a:p>
        </p:txBody>
      </p:sp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DE84E934-7A89-8CFD-BEB9-55FE8B262C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5BF53F6-1B52-89DE-42C6-A611A0340345}"/>
              </a:ext>
            </a:extLst>
          </p:cNvPr>
          <p:cNvGrpSpPr/>
          <p:nvPr/>
        </p:nvGrpSpPr>
        <p:grpSpPr>
          <a:xfrm>
            <a:off x="8888651" y="1161179"/>
            <a:ext cx="1814629" cy="3465685"/>
            <a:chOff x="8888651" y="1161179"/>
            <a:chExt cx="1814629" cy="346568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3EAE054-ECC6-9EB6-A97C-A361E5B01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8993317" y="1243997"/>
              <a:ext cx="1605294" cy="3293825"/>
            </a:xfrm>
            <a:prstGeom prst="rect">
              <a:avLst/>
            </a:prstGeom>
          </p:spPr>
        </p:pic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id="{065F0E67-BC33-170D-8E40-90423D40D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88651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9D2C27C-A3C2-AC0F-FD5A-1F5616004056}"/>
              </a:ext>
            </a:extLst>
          </p:cNvPr>
          <p:cNvSpPr txBox="1"/>
          <p:nvPr/>
        </p:nvSpPr>
        <p:spPr>
          <a:xfrm>
            <a:off x="939564" y="4788641"/>
            <a:ext cx="2644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Go to homepage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the profile icon at the top of the screen to open Profile Settings</a:t>
            </a:r>
            <a:endParaRPr lang="en-US" sz="1200" b="1" dirty="0">
              <a:latin typeface="Gotham" pitchFamily="2" charset="0"/>
              <a:cs typeface="Gotham" pitchFamily="2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F83B583-2F50-218A-F7D0-95223BE23DEF}"/>
              </a:ext>
            </a:extLst>
          </p:cNvPr>
          <p:cNvSpPr/>
          <p:nvPr/>
        </p:nvSpPr>
        <p:spPr>
          <a:xfrm>
            <a:off x="2672547" y="1223647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B11665-686F-F0FC-3FC2-80B0DE5B04C4}"/>
              </a:ext>
            </a:extLst>
          </p:cNvPr>
          <p:cNvSpPr/>
          <p:nvPr/>
        </p:nvSpPr>
        <p:spPr>
          <a:xfrm>
            <a:off x="4971741" y="1360914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4BEC3B3-2D4F-8300-C020-6838524049BF}"/>
              </a:ext>
            </a:extLst>
          </p:cNvPr>
          <p:cNvSpPr/>
          <p:nvPr/>
        </p:nvSpPr>
        <p:spPr>
          <a:xfrm>
            <a:off x="7766913" y="1154954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7018958-9CB3-92FA-28BC-D4A04940AB69}"/>
              </a:ext>
            </a:extLst>
          </p:cNvPr>
          <p:cNvSpPr/>
          <p:nvPr/>
        </p:nvSpPr>
        <p:spPr>
          <a:xfrm>
            <a:off x="10268066" y="1154954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067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0C938-8883-F60D-6737-4783A8B55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F5BFFAB-686A-EB1C-57D8-0D89AAD5C847}"/>
              </a:ext>
            </a:extLst>
          </p:cNvPr>
          <p:cNvGrpSpPr/>
          <p:nvPr/>
        </p:nvGrpSpPr>
        <p:grpSpPr>
          <a:xfrm>
            <a:off x="3865773" y="1161179"/>
            <a:ext cx="1814629" cy="3465685"/>
            <a:chOff x="3865773" y="1161179"/>
            <a:chExt cx="1814629" cy="346568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67889D2-CFB1-F654-6F27-C2495DD8F9DD}"/>
                </a:ext>
              </a:extLst>
            </p:cNvPr>
            <p:cNvGrpSpPr/>
            <p:nvPr/>
          </p:nvGrpSpPr>
          <p:grpSpPr>
            <a:xfrm>
              <a:off x="3865773" y="1161179"/>
              <a:ext cx="1814629" cy="3465685"/>
              <a:chOff x="3865773" y="1161179"/>
              <a:chExt cx="1814629" cy="3465685"/>
            </a:xfrm>
          </p:grpSpPr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3B1C3F56-7450-A7E2-B8CC-99F5708D33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/>
              <a:stretch/>
            </p:blipFill>
            <p:spPr>
              <a:xfrm>
                <a:off x="3970439" y="1243997"/>
                <a:ext cx="1605293" cy="3293825"/>
              </a:xfrm>
              <a:prstGeom prst="rect">
                <a:avLst/>
              </a:prstGeom>
            </p:spPr>
          </p:pic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F266CCAD-B8D5-4BD7-F4BD-9D75B4B531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65773" y="1161179"/>
                <a:ext cx="1814629" cy="3465685"/>
              </a:xfrm>
              <a:prstGeom prst="rect">
                <a:avLst/>
              </a:prstGeom>
            </p:spPr>
          </p:pic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FD3E6B9-8A34-019B-5BB5-5700CCBF14F4}"/>
                </a:ext>
              </a:extLst>
            </p:cNvPr>
            <p:cNvGrpSpPr/>
            <p:nvPr/>
          </p:nvGrpSpPr>
          <p:grpSpPr>
            <a:xfrm>
              <a:off x="4006850" y="1459413"/>
              <a:ext cx="1546225" cy="235682"/>
              <a:chOff x="4006850" y="1459413"/>
              <a:chExt cx="1546225" cy="235682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3A0C9D0-F73F-0DD8-9705-F9FC33041026}"/>
                  </a:ext>
                </a:extLst>
              </p:cNvPr>
              <p:cNvSpPr/>
              <p:nvPr/>
            </p:nvSpPr>
            <p:spPr>
              <a:xfrm>
                <a:off x="4006850" y="1509464"/>
                <a:ext cx="1546225" cy="140090"/>
              </a:xfrm>
              <a:prstGeom prst="rect">
                <a:avLst/>
              </a:prstGeom>
              <a:solidFill>
                <a:srgbClr val="1A407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620926A-A7AB-7FB7-2C2B-8F609CF8A966}"/>
                  </a:ext>
                </a:extLst>
              </p:cNvPr>
              <p:cNvSpPr/>
              <p:nvPr/>
            </p:nvSpPr>
            <p:spPr>
              <a:xfrm>
                <a:off x="4006850" y="1649376"/>
                <a:ext cx="1546225" cy="45719"/>
              </a:xfrm>
              <a:prstGeom prst="rect">
                <a:avLst/>
              </a:prstGeom>
              <a:solidFill>
                <a:srgbClr val="F4F4F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4A04B4E7-5CEB-2CBB-BE4C-AEB80B70F7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6487" r="69754" b="86583"/>
              <a:stretch>
                <a:fillRect/>
              </a:stretch>
            </p:blipFill>
            <p:spPr>
              <a:xfrm>
                <a:off x="4505444" y="1459413"/>
                <a:ext cx="485536" cy="228241"/>
              </a:xfrm>
              <a:prstGeom prst="rect">
                <a:avLst/>
              </a:prstGeom>
            </p:spPr>
          </p:pic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D5FAD0A-7175-C053-9D1F-D03BD3D9EFF0}"/>
              </a:ext>
            </a:extLst>
          </p:cNvPr>
          <p:cNvGrpSpPr/>
          <p:nvPr/>
        </p:nvGrpSpPr>
        <p:grpSpPr>
          <a:xfrm>
            <a:off x="1354331" y="1161179"/>
            <a:ext cx="1814629" cy="3465685"/>
            <a:chOff x="1354334" y="1161179"/>
            <a:chExt cx="1814629" cy="346568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5AC7C44-804E-7707-917B-C0DC6D3A35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58999" y="1243996"/>
              <a:ext cx="1602273" cy="329184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8FC228E-388A-D4DC-8069-5BCA6BFF8C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1F976A3E-A45D-3267-1FE1-C9FB8BEB7645}"/>
              </a:ext>
            </a:extLst>
          </p:cNvPr>
          <p:cNvSpPr txBox="1"/>
          <p:nvPr/>
        </p:nvSpPr>
        <p:spPr>
          <a:xfrm>
            <a:off x="3451003" y="4788641"/>
            <a:ext cx="2644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Click benefit type to view entitlement –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Inpatient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User can view the entitlement of the family members by tapping their respective buttons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950255DD-1759-3512-1AB2-46067222518F}"/>
              </a:ext>
            </a:extLst>
          </p:cNvPr>
          <p:cNvSpPr txBox="1">
            <a:spLocks/>
          </p:cNvSpPr>
          <p:nvPr/>
        </p:nvSpPr>
        <p:spPr>
          <a:xfrm>
            <a:off x="711875" y="518071"/>
            <a:ext cx="5494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VIEW ENTITLEMENT &amp; BALANCE LIMIT</a:t>
            </a:r>
          </a:p>
        </p:txBody>
      </p:sp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7E65314C-FE47-31FC-FA66-B979430042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12F095-7C65-7C34-8BE5-420CA2D61405}"/>
              </a:ext>
            </a:extLst>
          </p:cNvPr>
          <p:cNvSpPr txBox="1"/>
          <p:nvPr/>
        </p:nvSpPr>
        <p:spPr>
          <a:xfrm>
            <a:off x="939564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Go to homepage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Utilization</a:t>
            </a:r>
            <a:endParaRPr lang="en-US" sz="1200" dirty="0">
              <a:latin typeface="Gotham" pitchFamily="2" charset="0"/>
              <a:cs typeface="Gotham" pitchFamily="2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D0C29FE-9279-871F-5571-C4B2D4BA336C}"/>
              </a:ext>
            </a:extLst>
          </p:cNvPr>
          <p:cNvSpPr/>
          <p:nvPr/>
        </p:nvSpPr>
        <p:spPr>
          <a:xfrm>
            <a:off x="1562751" y="1562069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0F37B75-5202-D06D-375D-5E26AE1D8DCA}"/>
              </a:ext>
            </a:extLst>
          </p:cNvPr>
          <p:cNvSpPr/>
          <p:nvPr/>
        </p:nvSpPr>
        <p:spPr>
          <a:xfrm>
            <a:off x="4577180" y="1411939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4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6CF60-A9E1-8E79-FEDC-B34DBFB55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CFCD10D7-AD39-28E4-39B0-F57F25ABC0A3}"/>
              </a:ext>
            </a:extLst>
          </p:cNvPr>
          <p:cNvGrpSpPr/>
          <p:nvPr/>
        </p:nvGrpSpPr>
        <p:grpSpPr>
          <a:xfrm>
            <a:off x="3865773" y="1161179"/>
            <a:ext cx="1814629" cy="3465685"/>
            <a:chOff x="3865773" y="1161179"/>
            <a:chExt cx="1814629" cy="346568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4C2354E-3DD7-25FB-3049-2B4700DB8C57}"/>
                </a:ext>
              </a:extLst>
            </p:cNvPr>
            <p:cNvGrpSpPr/>
            <p:nvPr/>
          </p:nvGrpSpPr>
          <p:grpSpPr>
            <a:xfrm>
              <a:off x="3865773" y="1161179"/>
              <a:ext cx="1814629" cy="3465685"/>
              <a:chOff x="3865773" y="1161179"/>
              <a:chExt cx="1814629" cy="3465685"/>
            </a:xfrm>
          </p:grpSpPr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4C54A96C-7967-131B-5AD9-D2C9587DD1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/>
              <a:stretch/>
            </p:blipFill>
            <p:spPr>
              <a:xfrm>
                <a:off x="3970439" y="1243997"/>
                <a:ext cx="1605293" cy="3293825"/>
              </a:xfrm>
              <a:prstGeom prst="rect">
                <a:avLst/>
              </a:prstGeom>
            </p:spPr>
          </p:pic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E2558846-7CF8-9A39-5B63-E5263B9DD9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65773" y="1161179"/>
                <a:ext cx="1814629" cy="3465685"/>
              </a:xfrm>
              <a:prstGeom prst="rect">
                <a:avLst/>
              </a:prstGeom>
            </p:spPr>
          </p:pic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88C08B0-8193-A2F1-46D5-60E12B6EA13D}"/>
                </a:ext>
              </a:extLst>
            </p:cNvPr>
            <p:cNvGrpSpPr/>
            <p:nvPr/>
          </p:nvGrpSpPr>
          <p:grpSpPr>
            <a:xfrm>
              <a:off x="4006850" y="1459413"/>
              <a:ext cx="1546225" cy="235682"/>
              <a:chOff x="4006850" y="1457684"/>
              <a:chExt cx="1546225" cy="235682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E8767E8-8988-1998-654E-05E6E32BB06D}"/>
                  </a:ext>
                </a:extLst>
              </p:cNvPr>
              <p:cNvSpPr/>
              <p:nvPr/>
            </p:nvSpPr>
            <p:spPr>
              <a:xfrm>
                <a:off x="4006850" y="1507735"/>
                <a:ext cx="1546225" cy="140090"/>
              </a:xfrm>
              <a:prstGeom prst="rect">
                <a:avLst/>
              </a:prstGeom>
              <a:solidFill>
                <a:srgbClr val="1A407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EE75EFB-B7A6-B437-6FBD-3A79B35DF808}"/>
                  </a:ext>
                </a:extLst>
              </p:cNvPr>
              <p:cNvSpPr/>
              <p:nvPr/>
            </p:nvSpPr>
            <p:spPr>
              <a:xfrm>
                <a:off x="4006850" y="1647647"/>
                <a:ext cx="1546225" cy="45719"/>
              </a:xfrm>
              <a:prstGeom prst="rect">
                <a:avLst/>
              </a:prstGeom>
              <a:solidFill>
                <a:srgbClr val="F4F4F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AE825D5E-C82E-C3D3-7F8B-564FD094CF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6487" r="69754" b="86583"/>
              <a:stretch>
                <a:fillRect/>
              </a:stretch>
            </p:blipFill>
            <p:spPr>
              <a:xfrm>
                <a:off x="4505444" y="1457684"/>
                <a:ext cx="485536" cy="228241"/>
              </a:xfrm>
              <a:prstGeom prst="rect">
                <a:avLst/>
              </a:prstGeom>
            </p:spPr>
          </p:pic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DFAE3AF-F072-6B3E-9A57-BD059EB3381D}"/>
              </a:ext>
            </a:extLst>
          </p:cNvPr>
          <p:cNvGrpSpPr/>
          <p:nvPr/>
        </p:nvGrpSpPr>
        <p:grpSpPr>
          <a:xfrm>
            <a:off x="6377212" y="1161179"/>
            <a:ext cx="1814629" cy="3465685"/>
            <a:chOff x="6377212" y="1161179"/>
            <a:chExt cx="1814629" cy="3465685"/>
          </a:xfrm>
        </p:grpSpPr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D96B32AF-88B2-4BD6-1F6C-0E9822309C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6481878" y="1243997"/>
              <a:ext cx="1605293" cy="3293825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A0498E13-D028-FDD5-6F2F-4F2538AA3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81F49391-34A0-3454-DFFB-C2597FB3986F}"/>
              </a:ext>
            </a:extLst>
          </p:cNvPr>
          <p:cNvSpPr txBox="1"/>
          <p:nvPr/>
        </p:nvSpPr>
        <p:spPr>
          <a:xfrm>
            <a:off x="3451003" y="4788641"/>
            <a:ext cx="2644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Select claims type – 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Inpatient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Submit New Claim</a:t>
            </a:r>
            <a:endParaRPr lang="en-US" sz="1200" dirty="0">
              <a:latin typeface="Gotham" pitchFamily="2" charset="0"/>
              <a:cs typeface="Gotham" pitchFamily="2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9B7C9F4E-B36F-B51B-CBD3-AD09545F7B66}"/>
              </a:ext>
            </a:extLst>
          </p:cNvPr>
          <p:cNvSpPr txBox="1"/>
          <p:nvPr/>
        </p:nvSpPr>
        <p:spPr>
          <a:xfrm>
            <a:off x="8473881" y="4788641"/>
            <a:ext cx="2644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Tick the terms and conditions after reading the declaration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Agree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 to proceed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A5948404-48B3-419A-CE43-7FF23F8180A8}"/>
              </a:ext>
            </a:extLst>
          </p:cNvPr>
          <p:cNvSpPr txBox="1"/>
          <p:nvPr/>
        </p:nvSpPr>
        <p:spPr>
          <a:xfrm>
            <a:off x="5962442" y="4788641"/>
            <a:ext cx="2644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Add New Claim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D21BB586-0EE7-5C55-623A-608EE97982A1}"/>
              </a:ext>
            </a:extLst>
          </p:cNvPr>
          <p:cNvSpPr txBox="1">
            <a:spLocks/>
          </p:cNvSpPr>
          <p:nvPr/>
        </p:nvSpPr>
        <p:spPr>
          <a:xfrm>
            <a:off x="711875" y="518071"/>
            <a:ext cx="5494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SUBMIT NEW CLAIM</a:t>
            </a:r>
          </a:p>
        </p:txBody>
      </p:sp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F1892332-4405-33D7-9681-F4FDA0E496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362F537F-73D9-924B-3D06-481705C5979F}"/>
              </a:ext>
            </a:extLst>
          </p:cNvPr>
          <p:cNvGrpSpPr/>
          <p:nvPr/>
        </p:nvGrpSpPr>
        <p:grpSpPr>
          <a:xfrm>
            <a:off x="8888651" y="1161179"/>
            <a:ext cx="1814629" cy="3465685"/>
            <a:chOff x="8888651" y="1161179"/>
            <a:chExt cx="1814629" cy="346568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678EC8C-2F60-8F8B-9ACC-EE6E53260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8993317" y="1243997"/>
              <a:ext cx="1605293" cy="3293825"/>
            </a:xfrm>
            <a:prstGeom prst="rect">
              <a:avLst/>
            </a:prstGeom>
          </p:spPr>
        </p:pic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id="{3A1A2ECE-5B31-C480-35CF-4723D4933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88651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81DE183-6B25-234E-18C6-9DFADABAEE52}"/>
              </a:ext>
            </a:extLst>
          </p:cNvPr>
          <p:cNvSpPr txBox="1"/>
          <p:nvPr/>
        </p:nvSpPr>
        <p:spPr>
          <a:xfrm>
            <a:off x="939564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Go to homepage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Claims</a:t>
            </a:r>
            <a:endParaRPr lang="en-US" sz="1200" dirty="0">
              <a:latin typeface="Gotham" pitchFamily="2" charset="0"/>
              <a:cs typeface="Gotham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DDBE72C-60A1-A365-3755-64E28CBA5065}"/>
              </a:ext>
            </a:extLst>
          </p:cNvPr>
          <p:cNvGrpSpPr/>
          <p:nvPr/>
        </p:nvGrpSpPr>
        <p:grpSpPr>
          <a:xfrm>
            <a:off x="1354331" y="1161179"/>
            <a:ext cx="1814629" cy="3465685"/>
            <a:chOff x="1354334" y="1161179"/>
            <a:chExt cx="1814629" cy="346568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2B4C6EF-E4D2-943E-A242-23B534411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58999" y="1243996"/>
              <a:ext cx="1602273" cy="329184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9EC7595-8386-333F-624B-03C361D73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181C49DE-352B-22AB-A8CD-077BD69AF263}"/>
              </a:ext>
            </a:extLst>
          </p:cNvPr>
          <p:cNvSpPr/>
          <p:nvPr/>
        </p:nvSpPr>
        <p:spPr>
          <a:xfrm>
            <a:off x="2606657" y="1562069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6C43BD8-6DF0-4BD1-92D9-7E2097DDB92D}"/>
              </a:ext>
            </a:extLst>
          </p:cNvPr>
          <p:cNvSpPr/>
          <p:nvPr/>
        </p:nvSpPr>
        <p:spPr>
          <a:xfrm>
            <a:off x="4577180" y="1411939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073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5B707-8C96-099B-60AC-D6B18F57D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B7DCE9F-E722-584C-DAE1-89F7D79152A1}"/>
              </a:ext>
            </a:extLst>
          </p:cNvPr>
          <p:cNvGrpSpPr/>
          <p:nvPr/>
        </p:nvGrpSpPr>
        <p:grpSpPr>
          <a:xfrm>
            <a:off x="3865773" y="1161179"/>
            <a:ext cx="1814629" cy="3465685"/>
            <a:chOff x="3865773" y="1161179"/>
            <a:chExt cx="1814629" cy="3465685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A5DF8601-5E48-533F-DB82-9850E387D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3970439" y="1243998"/>
              <a:ext cx="1605293" cy="3293823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D3EFD477-E506-4375-562D-A7FEA8C1E2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773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3E7DEBD-95F4-68DF-35DF-81D0BBAE5FFD}"/>
              </a:ext>
            </a:extLst>
          </p:cNvPr>
          <p:cNvGrpSpPr/>
          <p:nvPr/>
        </p:nvGrpSpPr>
        <p:grpSpPr>
          <a:xfrm>
            <a:off x="6377212" y="1161179"/>
            <a:ext cx="1814629" cy="3465685"/>
            <a:chOff x="6377212" y="1161179"/>
            <a:chExt cx="1814629" cy="3465685"/>
          </a:xfrm>
        </p:grpSpPr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58EB84A4-9D02-CA25-01C3-841A38AA7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481878" y="1243998"/>
              <a:ext cx="1605293" cy="3293823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12ACB189-AF2B-9EA5-DC43-714087C57B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2D3B480B-2B89-A386-7AC8-AE962E78BA1D}"/>
              </a:ext>
            </a:extLst>
          </p:cNvPr>
          <p:cNvSpPr txBox="1"/>
          <p:nvPr/>
        </p:nvSpPr>
        <p:spPr>
          <a:xfrm>
            <a:off x="3451003" y="4788641"/>
            <a:ext cx="2644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Choose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Take Picture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to capture a photo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or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Select Document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to upload file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065EDCF6-1DFE-2963-48C4-9435F3BE49F7}"/>
              </a:ext>
            </a:extLst>
          </p:cNvPr>
          <p:cNvSpPr txBox="1"/>
          <p:nvPr/>
        </p:nvSpPr>
        <p:spPr>
          <a:xfrm>
            <a:off x="8473881" y="4788641"/>
            <a:ext cx="2644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ADD CLAIM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 to submit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Once submitted, the claim status will appear in the list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E98D4A7C-D890-3156-3252-335D39D700A7}"/>
              </a:ext>
            </a:extLst>
          </p:cNvPr>
          <p:cNvSpPr txBox="1"/>
          <p:nvPr/>
        </p:nvSpPr>
        <p:spPr>
          <a:xfrm>
            <a:off x="5962442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Fill up all the required information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7EE4CE7B-BA00-0B1F-1744-8A01D03A3430}"/>
              </a:ext>
            </a:extLst>
          </p:cNvPr>
          <p:cNvSpPr txBox="1">
            <a:spLocks/>
          </p:cNvSpPr>
          <p:nvPr/>
        </p:nvSpPr>
        <p:spPr>
          <a:xfrm>
            <a:off x="711875" y="518071"/>
            <a:ext cx="5494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SUBMIT NEW CLAIM - CONTINUE</a:t>
            </a:r>
          </a:p>
        </p:txBody>
      </p:sp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B6BF2DCE-99FD-5F2F-0AF4-056A5BB319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BB5AF27-AAB1-1616-227E-978986CA25A1}"/>
              </a:ext>
            </a:extLst>
          </p:cNvPr>
          <p:cNvGrpSpPr/>
          <p:nvPr/>
        </p:nvGrpSpPr>
        <p:grpSpPr>
          <a:xfrm>
            <a:off x="1354334" y="1161179"/>
            <a:ext cx="1814629" cy="3465685"/>
            <a:chOff x="1354334" y="1161179"/>
            <a:chExt cx="1814629" cy="346568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E0B1BA6-0E8F-D2C0-D45F-6E4A7B6679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458999" y="1243996"/>
              <a:ext cx="1605294" cy="3293827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9442437-8754-A6FE-661B-8F1342009A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BC85D3E-3595-5EFA-6371-09122B384A3A}"/>
              </a:ext>
            </a:extLst>
          </p:cNvPr>
          <p:cNvGrpSpPr/>
          <p:nvPr/>
        </p:nvGrpSpPr>
        <p:grpSpPr>
          <a:xfrm>
            <a:off x="8888651" y="1161179"/>
            <a:ext cx="1814629" cy="3465685"/>
            <a:chOff x="8888651" y="1161179"/>
            <a:chExt cx="1814629" cy="346568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1762DE3-3C67-5B02-4F5E-5D10F394F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8993317" y="1243998"/>
              <a:ext cx="1605293" cy="3293823"/>
            </a:xfrm>
            <a:prstGeom prst="rect">
              <a:avLst/>
            </a:prstGeom>
          </p:spPr>
        </p:pic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id="{567CF4B4-9535-DD11-0E6F-CB0D472A0D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88651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3E2396A-60A1-B3A9-2D61-DFC301A6EBF2}"/>
              </a:ext>
            </a:extLst>
          </p:cNvPr>
          <p:cNvSpPr txBox="1"/>
          <p:nvPr/>
        </p:nvSpPr>
        <p:spPr>
          <a:xfrm>
            <a:off x="939564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the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+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 icon to upload a receipt or invoice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3544206-AAC1-96B2-5378-1E1992D1C1B1}"/>
              </a:ext>
            </a:extLst>
          </p:cNvPr>
          <p:cNvSpPr/>
          <p:nvPr/>
        </p:nvSpPr>
        <p:spPr>
          <a:xfrm>
            <a:off x="1467091" y="2659305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261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F00A7-46D4-10B6-2FF8-DA2CFB5BB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C1D14471-E45F-C5F2-574B-8C4F0E83E53F}"/>
              </a:ext>
            </a:extLst>
          </p:cNvPr>
          <p:cNvGrpSpPr/>
          <p:nvPr/>
        </p:nvGrpSpPr>
        <p:grpSpPr>
          <a:xfrm>
            <a:off x="3865773" y="1161179"/>
            <a:ext cx="1814629" cy="3465685"/>
            <a:chOff x="3865773" y="1161179"/>
            <a:chExt cx="1814629" cy="346568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822B5A0-64F8-AB50-D6DA-053E8EE2A4BE}"/>
                </a:ext>
              </a:extLst>
            </p:cNvPr>
            <p:cNvGrpSpPr/>
            <p:nvPr/>
          </p:nvGrpSpPr>
          <p:grpSpPr>
            <a:xfrm>
              <a:off x="3865773" y="1161179"/>
              <a:ext cx="1814629" cy="3465685"/>
              <a:chOff x="3865773" y="1161179"/>
              <a:chExt cx="1814629" cy="3465685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07E26F0E-E495-7CE1-ADAB-5FDEA54F7A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/>
              <a:stretch/>
            </p:blipFill>
            <p:spPr>
              <a:xfrm>
                <a:off x="3970439" y="1243997"/>
                <a:ext cx="1605293" cy="3293825"/>
              </a:xfrm>
              <a:prstGeom prst="rect">
                <a:avLst/>
              </a:prstGeom>
            </p:spPr>
          </p:pic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653A06A5-C868-554B-240A-65C00F184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65773" y="1161179"/>
                <a:ext cx="1814629" cy="3465685"/>
              </a:xfrm>
              <a:prstGeom prst="rect">
                <a:avLst/>
              </a:prstGeom>
            </p:spPr>
          </p:pic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1FFEC46-9F46-9F19-549E-FA68ACD7B9A8}"/>
                </a:ext>
              </a:extLst>
            </p:cNvPr>
            <p:cNvGrpSpPr/>
            <p:nvPr/>
          </p:nvGrpSpPr>
          <p:grpSpPr>
            <a:xfrm>
              <a:off x="4006850" y="1459413"/>
              <a:ext cx="1546225" cy="235682"/>
              <a:chOff x="4006850" y="1457684"/>
              <a:chExt cx="1546225" cy="235682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D03B97FA-8B32-5C63-F7E0-5CBF7B4B3D15}"/>
                  </a:ext>
                </a:extLst>
              </p:cNvPr>
              <p:cNvSpPr/>
              <p:nvPr/>
            </p:nvSpPr>
            <p:spPr>
              <a:xfrm>
                <a:off x="4006850" y="1507735"/>
                <a:ext cx="1546225" cy="140090"/>
              </a:xfrm>
              <a:prstGeom prst="rect">
                <a:avLst/>
              </a:prstGeom>
              <a:solidFill>
                <a:srgbClr val="1A407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153B4A56-35EA-D589-DDCF-21AB6832C2FF}"/>
                  </a:ext>
                </a:extLst>
              </p:cNvPr>
              <p:cNvSpPr/>
              <p:nvPr/>
            </p:nvSpPr>
            <p:spPr>
              <a:xfrm>
                <a:off x="4006850" y="1647647"/>
                <a:ext cx="1546225" cy="45719"/>
              </a:xfrm>
              <a:prstGeom prst="rect">
                <a:avLst/>
              </a:prstGeom>
              <a:solidFill>
                <a:srgbClr val="F4F4F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87EE265E-4963-C00D-2C7C-E5D81B2CA9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6487" r="69754" b="86583"/>
              <a:stretch>
                <a:fillRect/>
              </a:stretch>
            </p:blipFill>
            <p:spPr>
              <a:xfrm>
                <a:off x="4505444" y="1457684"/>
                <a:ext cx="485536" cy="228241"/>
              </a:xfrm>
              <a:prstGeom prst="rect">
                <a:avLst/>
              </a:prstGeom>
            </p:spPr>
          </p:pic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124F8CA-FBFB-9BCF-10FA-FDAE67F1EB5B}"/>
              </a:ext>
            </a:extLst>
          </p:cNvPr>
          <p:cNvGrpSpPr/>
          <p:nvPr/>
        </p:nvGrpSpPr>
        <p:grpSpPr>
          <a:xfrm>
            <a:off x="6377212" y="1161179"/>
            <a:ext cx="1814629" cy="3465685"/>
            <a:chOff x="6377212" y="1161179"/>
            <a:chExt cx="1814629" cy="3465685"/>
          </a:xfrm>
        </p:grpSpPr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968F3AB9-D8A9-399F-B460-30A184CAC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6481878" y="1243998"/>
              <a:ext cx="1605292" cy="3293823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9C735F6-B59A-E81C-E327-36B11D4663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0436" r="51078" b="93858"/>
            <a:stretch>
              <a:fillRect/>
            </a:stretch>
          </p:blipFill>
          <p:spPr>
            <a:xfrm>
              <a:off x="6621928" y="1244000"/>
              <a:ext cx="617798" cy="202301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EA0825B2-72EC-28AB-9BC6-B26D56BF8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E0A07515-D43B-39B1-9CA5-E8630BECA2C2}"/>
              </a:ext>
            </a:extLst>
          </p:cNvPr>
          <p:cNvSpPr txBox="1"/>
          <p:nvPr/>
        </p:nvSpPr>
        <p:spPr>
          <a:xfrm>
            <a:off x="3451003" y="4788641"/>
            <a:ext cx="2644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Select claims type – </a:t>
            </a:r>
          </a:p>
          <a:p>
            <a:r>
              <a:rPr lang="en-US" sz="1200" b="1" dirty="0">
                <a:latin typeface="Gotham" pitchFamily="2" charset="0"/>
                <a:cs typeface="Gotham" pitchFamily="2" charset="0"/>
              </a:rPr>
              <a:t>    Inpatient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More Details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8DC39876-4777-447A-8AF9-8D564FE3E5DB}"/>
              </a:ext>
            </a:extLst>
          </p:cNvPr>
          <p:cNvSpPr txBox="1"/>
          <p:nvPr/>
        </p:nvSpPr>
        <p:spPr>
          <a:xfrm>
            <a:off x="5962442" y="4788641"/>
            <a:ext cx="2644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View claim details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FEDF1EA8-3B4C-8A71-2F1C-D2C44471129E}"/>
              </a:ext>
            </a:extLst>
          </p:cNvPr>
          <p:cNvSpPr txBox="1">
            <a:spLocks/>
          </p:cNvSpPr>
          <p:nvPr/>
        </p:nvSpPr>
        <p:spPr>
          <a:xfrm>
            <a:off x="711875" y="518071"/>
            <a:ext cx="5494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CLAIM STATUS HISTORY</a:t>
            </a:r>
          </a:p>
        </p:txBody>
      </p:sp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0A019D91-EAAC-2F4C-B65D-EA8ADEE826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426638-BC2E-D2CF-5B20-14B605568439}"/>
              </a:ext>
            </a:extLst>
          </p:cNvPr>
          <p:cNvSpPr txBox="1"/>
          <p:nvPr/>
        </p:nvSpPr>
        <p:spPr>
          <a:xfrm>
            <a:off x="8663987" y="2183023"/>
            <a:ext cx="292380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Gotham" pitchFamily="2" charset="0"/>
                <a:cs typeface="Gotham" pitchFamily="2" charset="0"/>
              </a:rPr>
              <a:t>Claim Status:</a:t>
            </a:r>
          </a:p>
          <a:p>
            <a:pPr marL="228600" indent="-228600">
              <a:buAutoNum type="arabicPeriod"/>
            </a:pPr>
            <a:r>
              <a:rPr lang="en-US" sz="1200" b="1" dirty="0">
                <a:latin typeface="Gotham" pitchFamily="2" charset="0"/>
                <a:cs typeface="Gotham" pitchFamily="2" charset="0"/>
              </a:rPr>
              <a:t>Accepted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 – The claim has been approved by Medix</a:t>
            </a:r>
          </a:p>
          <a:p>
            <a:pPr marL="228600" indent="-228600">
              <a:buAutoNum type="arabicPeriod"/>
            </a:pPr>
            <a:r>
              <a:rPr lang="en-US" sz="1200" b="1" dirty="0">
                <a:latin typeface="Gotham" pitchFamily="2" charset="0"/>
                <a:cs typeface="Gotham" pitchFamily="2" charset="0"/>
              </a:rPr>
              <a:t>Rejected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 – The claim was received but has been rejected</a:t>
            </a:r>
          </a:p>
          <a:p>
            <a:pPr marL="228600" indent="-228600">
              <a:buAutoNum type="arabicPeriod"/>
            </a:pPr>
            <a:r>
              <a:rPr lang="en-US" sz="1200" b="1" dirty="0">
                <a:latin typeface="Gotham" pitchFamily="2" charset="0"/>
                <a:cs typeface="Gotham" pitchFamily="2" charset="0"/>
              </a:rPr>
              <a:t>Deferred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 – The claim information is incomplete</a:t>
            </a:r>
          </a:p>
          <a:p>
            <a:pPr marL="228600" indent="-228600">
              <a:buAutoNum type="arabicPeriod"/>
            </a:pPr>
            <a:r>
              <a:rPr lang="en-US" sz="1200" b="1" dirty="0">
                <a:latin typeface="Gotham" pitchFamily="2" charset="0"/>
                <a:cs typeface="Gotham" pitchFamily="2" charset="0"/>
              </a:rPr>
              <a:t>In progress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– The claim has been received and is under review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F95E42-0638-65A6-28FB-30B55597127E}"/>
              </a:ext>
            </a:extLst>
          </p:cNvPr>
          <p:cNvSpPr txBox="1"/>
          <p:nvPr/>
        </p:nvSpPr>
        <p:spPr>
          <a:xfrm>
            <a:off x="939564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Go to homepage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Claims</a:t>
            </a:r>
            <a:endParaRPr lang="en-US" sz="1200" dirty="0">
              <a:latin typeface="Gotham" pitchFamily="2" charset="0"/>
              <a:cs typeface="Gotham" pitchFamily="2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94DECA4-D5C2-1097-B539-CB038301CFBE}"/>
              </a:ext>
            </a:extLst>
          </p:cNvPr>
          <p:cNvSpPr/>
          <p:nvPr/>
        </p:nvSpPr>
        <p:spPr>
          <a:xfrm>
            <a:off x="4895211" y="2680516"/>
            <a:ext cx="558351" cy="20230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9DD046-9289-82DF-BC2D-21E4E8B5F1C8}"/>
              </a:ext>
            </a:extLst>
          </p:cNvPr>
          <p:cNvSpPr/>
          <p:nvPr/>
        </p:nvSpPr>
        <p:spPr>
          <a:xfrm>
            <a:off x="6470421" y="2538404"/>
            <a:ext cx="1617522" cy="14277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FBCBC85-0533-711B-E835-3CBC67BD36CB}"/>
              </a:ext>
            </a:extLst>
          </p:cNvPr>
          <p:cNvCxnSpPr>
            <a:cxnSpLocks/>
          </p:cNvCxnSpPr>
          <p:nvPr/>
        </p:nvCxnSpPr>
        <p:spPr>
          <a:xfrm>
            <a:off x="8098627" y="3309642"/>
            <a:ext cx="565360" cy="7849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DC44D1C-1466-1360-73D0-12033ADCB14C}"/>
              </a:ext>
            </a:extLst>
          </p:cNvPr>
          <p:cNvSpPr txBox="1"/>
          <p:nvPr/>
        </p:nvSpPr>
        <p:spPr>
          <a:xfrm>
            <a:off x="8663987" y="4126938"/>
            <a:ext cx="2923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Gotham" pitchFamily="2" charset="0"/>
                <a:cs typeface="Gotham" pitchFamily="2" charset="0"/>
              </a:rPr>
              <a:t>If the claim has been processed or concluded, more information will be displayed here.</a:t>
            </a:r>
            <a:endParaRPr lang="en-US" sz="1100" dirty="0">
              <a:latin typeface="Gotham" pitchFamily="2" charset="0"/>
              <a:cs typeface="Gotham" pitchFamily="2" charset="0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4BD98C79-48AF-E38B-84C2-0AEEA551956F}"/>
              </a:ext>
            </a:extLst>
          </p:cNvPr>
          <p:cNvSpPr/>
          <p:nvPr/>
        </p:nvSpPr>
        <p:spPr>
          <a:xfrm>
            <a:off x="7233376" y="1841313"/>
            <a:ext cx="802015" cy="20230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79A553C-2FFE-053B-C8A0-64F5E55DC174}"/>
              </a:ext>
            </a:extLst>
          </p:cNvPr>
          <p:cNvGrpSpPr/>
          <p:nvPr/>
        </p:nvGrpSpPr>
        <p:grpSpPr>
          <a:xfrm>
            <a:off x="1354331" y="1161179"/>
            <a:ext cx="1814629" cy="3465685"/>
            <a:chOff x="1354334" y="1161179"/>
            <a:chExt cx="1814629" cy="346568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1C2A620-0BAF-5C30-58D0-120A21D32E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58999" y="1243996"/>
              <a:ext cx="1602273" cy="329184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8A54317-B5F5-B607-4F3F-933B23FF2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E45C2B5A-96A3-C43A-E89B-FB890D5AB2BD}"/>
              </a:ext>
            </a:extLst>
          </p:cNvPr>
          <p:cNvSpPr/>
          <p:nvPr/>
        </p:nvSpPr>
        <p:spPr>
          <a:xfrm>
            <a:off x="2606657" y="1562069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8890A82-2817-4F1A-5C73-C898D3995F21}"/>
              </a:ext>
            </a:extLst>
          </p:cNvPr>
          <p:cNvSpPr/>
          <p:nvPr/>
        </p:nvSpPr>
        <p:spPr>
          <a:xfrm>
            <a:off x="4577180" y="1411939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068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03A50-D19B-5A6C-72D9-602E73934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F38CA43C-1F7A-E981-2213-E43737CF4FCA}"/>
              </a:ext>
            </a:extLst>
          </p:cNvPr>
          <p:cNvGrpSpPr/>
          <p:nvPr/>
        </p:nvGrpSpPr>
        <p:grpSpPr>
          <a:xfrm>
            <a:off x="3865773" y="1161179"/>
            <a:ext cx="1814629" cy="3465685"/>
            <a:chOff x="3865773" y="1161179"/>
            <a:chExt cx="1814629" cy="346568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4E2ADAD-12C1-9449-2C3D-A31D75165558}"/>
                </a:ext>
              </a:extLst>
            </p:cNvPr>
            <p:cNvGrpSpPr/>
            <p:nvPr/>
          </p:nvGrpSpPr>
          <p:grpSpPr>
            <a:xfrm>
              <a:off x="3865773" y="1161179"/>
              <a:ext cx="1814629" cy="3465685"/>
              <a:chOff x="3865773" y="1161179"/>
              <a:chExt cx="1814629" cy="3465685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8065D049-802A-55A1-6083-23676ED189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/>
              <a:stretch/>
            </p:blipFill>
            <p:spPr>
              <a:xfrm>
                <a:off x="3969804" y="1244000"/>
                <a:ext cx="1605291" cy="3293819"/>
              </a:xfrm>
              <a:prstGeom prst="rect">
                <a:avLst/>
              </a:prstGeom>
            </p:spPr>
          </p:pic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F5CA1C9E-F201-AF0E-EA45-BAD501B24C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65773" y="1161179"/>
                <a:ext cx="1814629" cy="3465685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8626618-E27D-43CC-BE54-2D4622B80992}"/>
                </a:ext>
              </a:extLst>
            </p:cNvPr>
            <p:cNvGrpSpPr/>
            <p:nvPr/>
          </p:nvGrpSpPr>
          <p:grpSpPr>
            <a:xfrm>
              <a:off x="4006850" y="1459413"/>
              <a:ext cx="1546225" cy="235682"/>
              <a:chOff x="4006850" y="1459413"/>
              <a:chExt cx="1546225" cy="235682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896F170-23DB-8F88-88FE-47B0E6917A6D}"/>
                  </a:ext>
                </a:extLst>
              </p:cNvPr>
              <p:cNvSpPr/>
              <p:nvPr/>
            </p:nvSpPr>
            <p:spPr>
              <a:xfrm>
                <a:off x="4006850" y="1509464"/>
                <a:ext cx="1546225" cy="140090"/>
              </a:xfrm>
              <a:prstGeom prst="rect">
                <a:avLst/>
              </a:prstGeom>
              <a:solidFill>
                <a:srgbClr val="1A407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4094FAD-410E-2776-59C7-9B26AB3A9917}"/>
                  </a:ext>
                </a:extLst>
              </p:cNvPr>
              <p:cNvSpPr/>
              <p:nvPr/>
            </p:nvSpPr>
            <p:spPr>
              <a:xfrm>
                <a:off x="4006850" y="1649376"/>
                <a:ext cx="1546225" cy="45719"/>
              </a:xfrm>
              <a:prstGeom prst="rect">
                <a:avLst/>
              </a:prstGeom>
              <a:solidFill>
                <a:srgbClr val="F4F4F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35352CA9-44B8-6BFD-DAF5-0AE8899701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6487" r="69754" b="86583"/>
              <a:stretch>
                <a:fillRect/>
              </a:stretch>
            </p:blipFill>
            <p:spPr>
              <a:xfrm>
                <a:off x="4505444" y="1459413"/>
                <a:ext cx="485536" cy="228241"/>
              </a:xfrm>
              <a:prstGeom prst="rect">
                <a:avLst/>
              </a:prstGeom>
            </p:spPr>
          </p:pic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A7B472F-D716-74BF-CB6B-F42AD62E14C2}"/>
              </a:ext>
            </a:extLst>
          </p:cNvPr>
          <p:cNvGrpSpPr/>
          <p:nvPr/>
        </p:nvGrpSpPr>
        <p:grpSpPr>
          <a:xfrm>
            <a:off x="6377212" y="1161179"/>
            <a:ext cx="1814629" cy="3465685"/>
            <a:chOff x="6377212" y="1161179"/>
            <a:chExt cx="1814629" cy="3465685"/>
          </a:xfrm>
        </p:grpSpPr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5F84B858-F91C-8B36-BA1C-CC15D7FF4B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481878" y="1244000"/>
              <a:ext cx="1605290" cy="3293819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0E0F79DF-5519-B695-A60F-8A84124FA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EA2217C2-3F3F-D4F4-820B-FCCE367CB78A}"/>
              </a:ext>
            </a:extLst>
          </p:cNvPr>
          <p:cNvSpPr txBox="1"/>
          <p:nvPr/>
        </p:nvSpPr>
        <p:spPr>
          <a:xfrm>
            <a:off x="3451003" y="4788641"/>
            <a:ext cx="2644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Select GL type –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Inpatient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Status: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Requested, In progress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or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 Accepted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More Details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2A631AF-36B2-3687-A252-B05019973196}"/>
              </a:ext>
            </a:extLst>
          </p:cNvPr>
          <p:cNvSpPr txBox="1"/>
          <p:nvPr/>
        </p:nvSpPr>
        <p:spPr>
          <a:xfrm>
            <a:off x="5962442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View Guarantee Letter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to view the document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8909BE95-AB94-FC54-F9AE-D5A0067BB59D}"/>
              </a:ext>
            </a:extLst>
          </p:cNvPr>
          <p:cNvSpPr txBox="1">
            <a:spLocks/>
          </p:cNvSpPr>
          <p:nvPr/>
        </p:nvSpPr>
        <p:spPr>
          <a:xfrm>
            <a:off x="711874" y="518071"/>
            <a:ext cx="6515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VIEW GUARANTEE LETTER STATUS - INPATIENT</a:t>
            </a:r>
          </a:p>
        </p:txBody>
      </p:sp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1A448AD8-94AD-666A-D2E1-A91834BA58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4238A83-86CB-22DB-9B6F-9F8825DCB929}"/>
              </a:ext>
            </a:extLst>
          </p:cNvPr>
          <p:cNvSpPr txBox="1"/>
          <p:nvPr/>
        </p:nvSpPr>
        <p:spPr>
          <a:xfrm>
            <a:off x="939564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Go to homepage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Guarantee Letter</a:t>
            </a:r>
            <a:endParaRPr lang="en-US" sz="1200" dirty="0">
              <a:latin typeface="Gotham" pitchFamily="2" charset="0"/>
              <a:cs typeface="Gotham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496847C-0A9D-1FDA-C605-8DD036FF24E9}"/>
              </a:ext>
            </a:extLst>
          </p:cNvPr>
          <p:cNvGrpSpPr/>
          <p:nvPr/>
        </p:nvGrpSpPr>
        <p:grpSpPr>
          <a:xfrm>
            <a:off x="8888651" y="1161179"/>
            <a:ext cx="1814629" cy="3465685"/>
            <a:chOff x="8888651" y="1161179"/>
            <a:chExt cx="1814629" cy="346568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72DB298-A8D0-40A3-4549-0DC63B67C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8993317" y="1244000"/>
              <a:ext cx="1605291" cy="3293819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1F041D2-2EED-B8B0-B166-EA4911188F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88651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7F8ADA9-FFDA-5C73-EC76-948C89C51375}"/>
              </a:ext>
            </a:extLst>
          </p:cNvPr>
          <p:cNvSpPr txBox="1"/>
          <p:nvPr/>
        </p:nvSpPr>
        <p:spPr>
          <a:xfrm>
            <a:off x="8606607" y="4788641"/>
            <a:ext cx="251143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Gotham" pitchFamily="2" charset="0"/>
                <a:cs typeface="Gotham" pitchFamily="2" charset="0"/>
              </a:rPr>
              <a:t>Note:</a:t>
            </a:r>
          </a:p>
          <a:p>
            <a:pPr marL="228600" indent="-228600">
              <a:buFontTx/>
              <a:buAutoNum type="arabicPeriod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IPGL will only be issued upon request from hospital (with complete documents).</a:t>
            </a:r>
          </a:p>
          <a:p>
            <a:pPr marL="228600" indent="-228600">
              <a:buAutoNum type="arabicPeriod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Members will not be able to request Inpatient Guarantee Letter (IPGL) via mobile app.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DC415A9-02E2-A182-147F-72E9425FBA5E}"/>
              </a:ext>
            </a:extLst>
          </p:cNvPr>
          <p:cNvSpPr/>
          <p:nvPr/>
        </p:nvSpPr>
        <p:spPr>
          <a:xfrm>
            <a:off x="4879028" y="3714245"/>
            <a:ext cx="558351" cy="20230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B45C1F66-67BF-67D6-EE14-6E2877A53855}"/>
              </a:ext>
            </a:extLst>
          </p:cNvPr>
          <p:cNvSpPr/>
          <p:nvPr/>
        </p:nvSpPr>
        <p:spPr>
          <a:xfrm>
            <a:off x="4870936" y="2435704"/>
            <a:ext cx="615464" cy="20230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C5CF16C-3843-3C9C-BB6F-3EFB82A925C2}"/>
              </a:ext>
            </a:extLst>
          </p:cNvPr>
          <p:cNvGrpSpPr/>
          <p:nvPr/>
        </p:nvGrpSpPr>
        <p:grpSpPr>
          <a:xfrm>
            <a:off x="1354331" y="1161179"/>
            <a:ext cx="1814629" cy="3465685"/>
            <a:chOff x="1354334" y="1161179"/>
            <a:chExt cx="1814629" cy="3465685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F6C066D-C9D9-1CD8-0974-ED769706B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58999" y="1243996"/>
              <a:ext cx="1602273" cy="329184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AE00B1C-90DC-861E-AD70-AA64C548F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3D75F6C5-9686-A9D2-E2CF-6B968AB846DE}"/>
              </a:ext>
            </a:extLst>
          </p:cNvPr>
          <p:cNvSpPr/>
          <p:nvPr/>
        </p:nvSpPr>
        <p:spPr>
          <a:xfrm>
            <a:off x="1910793" y="1562069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B6D31E1-6718-E6F5-DC71-9D85BDF6C72F}"/>
              </a:ext>
            </a:extLst>
          </p:cNvPr>
          <p:cNvSpPr/>
          <p:nvPr/>
        </p:nvSpPr>
        <p:spPr>
          <a:xfrm>
            <a:off x="4577180" y="1411939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463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EA4CA-5444-D320-73E7-C5452B578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0CB9A70D-C7B0-0469-8E9E-74D4B0257BF7}"/>
              </a:ext>
            </a:extLst>
          </p:cNvPr>
          <p:cNvGrpSpPr/>
          <p:nvPr/>
        </p:nvGrpSpPr>
        <p:grpSpPr>
          <a:xfrm>
            <a:off x="1354331" y="1161179"/>
            <a:ext cx="1814629" cy="3465685"/>
            <a:chOff x="1354334" y="1161179"/>
            <a:chExt cx="1814629" cy="3465685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AE345BF-D481-D973-5E3A-8BFAA3980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58999" y="1243996"/>
              <a:ext cx="1602273" cy="329184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C2EB4B1-4C31-10F0-BA6F-721C576D5C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4328DB2-5ED6-0103-2A34-99CE864D3D47}"/>
              </a:ext>
            </a:extLst>
          </p:cNvPr>
          <p:cNvGrpSpPr/>
          <p:nvPr/>
        </p:nvGrpSpPr>
        <p:grpSpPr>
          <a:xfrm>
            <a:off x="6377212" y="1161179"/>
            <a:ext cx="1814629" cy="3465685"/>
            <a:chOff x="6377212" y="1161179"/>
            <a:chExt cx="1814629" cy="3465685"/>
          </a:xfrm>
        </p:grpSpPr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044AC4DD-9A28-55A0-85FE-118785A74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481878" y="1244001"/>
              <a:ext cx="1605289" cy="3293817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FC6B4F50-C898-EBB4-E4E8-A9AEF0F84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F4A6815A-3434-CEDB-2AB2-4605212DF1D8}"/>
              </a:ext>
            </a:extLst>
          </p:cNvPr>
          <p:cNvSpPr txBox="1"/>
          <p:nvPr/>
        </p:nvSpPr>
        <p:spPr>
          <a:xfrm>
            <a:off x="3451003" y="4788641"/>
            <a:ext cx="2644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Select each provider type to view the provider list such as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Clinic, Hospital, Dental and Optical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905984C4-2E48-CD4D-4A52-E49819E8F730}"/>
              </a:ext>
            </a:extLst>
          </p:cNvPr>
          <p:cNvSpPr txBox="1"/>
          <p:nvPr/>
        </p:nvSpPr>
        <p:spPr>
          <a:xfrm>
            <a:off x="5962442" y="4788641"/>
            <a:ext cx="26441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provider name to view details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Click the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location icon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for directions (Waze or Google Maps)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the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phone icon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to contact the provider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5579C27E-3CD9-EF3F-E871-E78846E0BC26}"/>
              </a:ext>
            </a:extLst>
          </p:cNvPr>
          <p:cNvSpPr txBox="1">
            <a:spLocks/>
          </p:cNvSpPr>
          <p:nvPr/>
        </p:nvSpPr>
        <p:spPr>
          <a:xfrm>
            <a:off x="711874" y="518071"/>
            <a:ext cx="6515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PROVIDER LOCATOR</a:t>
            </a:r>
          </a:p>
        </p:txBody>
      </p:sp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15085183-35DE-BF0D-02B3-672708786D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7E96E9B-A818-44FD-AC21-B35BA5EA445B}"/>
              </a:ext>
            </a:extLst>
          </p:cNvPr>
          <p:cNvSpPr txBox="1"/>
          <p:nvPr/>
        </p:nvSpPr>
        <p:spPr>
          <a:xfrm>
            <a:off x="939564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Go to homepage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Locator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5A14AA2-1591-3FC1-6992-76B9A0A905BF}"/>
              </a:ext>
            </a:extLst>
          </p:cNvPr>
          <p:cNvGrpSpPr/>
          <p:nvPr/>
        </p:nvGrpSpPr>
        <p:grpSpPr>
          <a:xfrm>
            <a:off x="8888651" y="1161179"/>
            <a:ext cx="1814629" cy="3465685"/>
            <a:chOff x="8888651" y="1161179"/>
            <a:chExt cx="1814629" cy="346568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9756EF8-489B-B5E9-5A1A-86D36948B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8993317" y="1244000"/>
              <a:ext cx="1605290" cy="3293819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D7A007E-74F3-6C2B-8B28-823A59A76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88651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454C1AA-2C95-743F-DC57-73176102FE82}"/>
              </a:ext>
            </a:extLst>
          </p:cNvPr>
          <p:cNvSpPr txBox="1"/>
          <p:nvPr/>
        </p:nvSpPr>
        <p:spPr>
          <a:xfrm>
            <a:off x="8473881" y="4788641"/>
            <a:ext cx="2644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the 3 lines icon in the top right to filter the provider type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Specify the provider in the search field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Click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Apply Filter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749B6EA-D6F5-BA74-3D67-2D717CDA1A75}"/>
              </a:ext>
            </a:extLst>
          </p:cNvPr>
          <p:cNvGrpSpPr/>
          <p:nvPr/>
        </p:nvGrpSpPr>
        <p:grpSpPr>
          <a:xfrm>
            <a:off x="3865773" y="1161179"/>
            <a:ext cx="1814629" cy="3465685"/>
            <a:chOff x="3865773" y="1161179"/>
            <a:chExt cx="1814629" cy="346568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D27AC7E-3E1B-8D9A-826C-2DB8DF772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3970439" y="1243998"/>
              <a:ext cx="1605292" cy="3293823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D85513D8-B761-C8C7-B5F9-EBE21B630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773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24DA58BD-8305-BCF8-5E71-67F9A307AA94}"/>
              </a:ext>
            </a:extLst>
          </p:cNvPr>
          <p:cNvSpPr/>
          <p:nvPr/>
        </p:nvSpPr>
        <p:spPr>
          <a:xfrm>
            <a:off x="2590906" y="4208721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AA37E63-474A-E35C-B17E-C6405743875F}"/>
              </a:ext>
            </a:extLst>
          </p:cNvPr>
          <p:cNvSpPr/>
          <p:nvPr/>
        </p:nvSpPr>
        <p:spPr>
          <a:xfrm>
            <a:off x="7623094" y="3760499"/>
            <a:ext cx="601107" cy="6011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743E3D3-9840-1CD6-9B90-07A3A3EF3421}"/>
              </a:ext>
            </a:extLst>
          </p:cNvPr>
          <p:cNvSpPr/>
          <p:nvPr/>
        </p:nvSpPr>
        <p:spPr>
          <a:xfrm>
            <a:off x="10232504" y="1352232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60AF4EDA-E150-3788-5F7D-CCB0A1A5C033}"/>
              </a:ext>
            </a:extLst>
          </p:cNvPr>
          <p:cNvSpPr/>
          <p:nvPr/>
        </p:nvSpPr>
        <p:spPr>
          <a:xfrm>
            <a:off x="3970961" y="1649552"/>
            <a:ext cx="1605291" cy="28444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162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F2E18-40AC-383A-2DF8-347EEFE01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3D9829D-93CC-CAC0-1DDC-F83C164C9E7D}"/>
              </a:ext>
            </a:extLst>
          </p:cNvPr>
          <p:cNvGrpSpPr/>
          <p:nvPr/>
        </p:nvGrpSpPr>
        <p:grpSpPr>
          <a:xfrm>
            <a:off x="6377212" y="1161179"/>
            <a:ext cx="1814629" cy="3465685"/>
            <a:chOff x="6377212" y="1161179"/>
            <a:chExt cx="1814629" cy="3465685"/>
          </a:xfrm>
        </p:grpSpPr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0FB87305-6FEB-40C6-0023-A2C35709A6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6481878" y="1244001"/>
              <a:ext cx="1605289" cy="3293817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4BA83C58-8DDC-918D-BA33-B8D0585A9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DF65B0E8-76DE-DE82-98B4-0DAD635505F7}"/>
              </a:ext>
            </a:extLst>
          </p:cNvPr>
          <p:cNvSpPr txBox="1"/>
          <p:nvPr/>
        </p:nvSpPr>
        <p:spPr>
          <a:xfrm>
            <a:off x="3451003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Key in your wellness details: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 height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and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 weight</a:t>
            </a:r>
            <a:endParaRPr lang="en-US" sz="1200" dirty="0">
              <a:latin typeface="Gotham" pitchFamily="2" charset="0"/>
              <a:cs typeface="Gotham" pitchFamily="2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EC74328-9EFD-1C4B-521E-2A1783DD04FE}"/>
              </a:ext>
            </a:extLst>
          </p:cNvPr>
          <p:cNvSpPr txBox="1"/>
          <p:nvPr/>
        </p:nvSpPr>
        <p:spPr>
          <a:xfrm>
            <a:off x="5962442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Click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Allow all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to sync your fitness features with the app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A2B2DE23-07C7-42DB-F911-164DEA3A53A7}"/>
              </a:ext>
            </a:extLst>
          </p:cNvPr>
          <p:cNvSpPr txBox="1">
            <a:spLocks/>
          </p:cNvSpPr>
          <p:nvPr/>
        </p:nvSpPr>
        <p:spPr>
          <a:xfrm>
            <a:off x="711874" y="518071"/>
            <a:ext cx="6515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WELLNESS – HEALTH TRACKER</a:t>
            </a:r>
          </a:p>
        </p:txBody>
      </p:sp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0EF1CCCF-D8E0-16CB-2E3E-DC2B811D26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11EACF-BC82-FC46-E11C-A356BA283259}"/>
              </a:ext>
            </a:extLst>
          </p:cNvPr>
          <p:cNvSpPr txBox="1"/>
          <p:nvPr/>
        </p:nvSpPr>
        <p:spPr>
          <a:xfrm>
            <a:off x="939564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Go to homepage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Wellness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1284035-71FC-6212-BA7C-D80859814457}"/>
              </a:ext>
            </a:extLst>
          </p:cNvPr>
          <p:cNvGrpSpPr/>
          <p:nvPr/>
        </p:nvGrpSpPr>
        <p:grpSpPr>
          <a:xfrm>
            <a:off x="8888651" y="1161179"/>
            <a:ext cx="1814629" cy="3465685"/>
            <a:chOff x="8888651" y="1161179"/>
            <a:chExt cx="1814629" cy="346568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DC2F009-6955-0460-0593-88399ADED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8993317" y="1244001"/>
              <a:ext cx="1605290" cy="3293817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21774B9-6D4F-50E4-70E3-D3818490CB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88651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8BBE551-A59A-C357-EEA5-C4892072D499}"/>
              </a:ext>
            </a:extLst>
          </p:cNvPr>
          <p:cNvSpPr txBox="1"/>
          <p:nvPr/>
        </p:nvSpPr>
        <p:spPr>
          <a:xfrm>
            <a:off x="8473881" y="4788641"/>
            <a:ext cx="2644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Once permission is granted, user can start using the available health tracker</a:t>
            </a:r>
            <a:endParaRPr lang="en-US" sz="1200" b="1" dirty="0">
              <a:latin typeface="Gotham" pitchFamily="2" charset="0"/>
              <a:cs typeface="Gotham" pitchFamily="2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DA20B6F-CEDF-6D1F-9C75-66355B783567}"/>
              </a:ext>
            </a:extLst>
          </p:cNvPr>
          <p:cNvGrpSpPr/>
          <p:nvPr/>
        </p:nvGrpSpPr>
        <p:grpSpPr>
          <a:xfrm>
            <a:off x="3865773" y="1161179"/>
            <a:ext cx="1814629" cy="3465685"/>
            <a:chOff x="3865773" y="1161179"/>
            <a:chExt cx="1814629" cy="346568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BC648AB-2C44-1C81-E8F7-43A9D37F1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3970439" y="1243999"/>
              <a:ext cx="1605292" cy="3293821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36DC6A4D-4016-5CEA-D288-F6AD91FFE1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773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7CFBCF1-02E7-3AB0-3811-F5C7AC2D798E}"/>
              </a:ext>
            </a:extLst>
          </p:cNvPr>
          <p:cNvGrpSpPr/>
          <p:nvPr/>
        </p:nvGrpSpPr>
        <p:grpSpPr>
          <a:xfrm>
            <a:off x="1354334" y="1161179"/>
            <a:ext cx="1814629" cy="3465685"/>
            <a:chOff x="1354334" y="1161179"/>
            <a:chExt cx="1814629" cy="346568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13E3ACC-0712-6BC5-8277-9A53CB5B1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459000" y="1243996"/>
              <a:ext cx="1605294" cy="3293827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2289A42-C978-1DC2-91A9-18C022E0F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BF9E1E7B-2DC6-FB53-6BCC-4996260B06C5}"/>
              </a:ext>
            </a:extLst>
          </p:cNvPr>
          <p:cNvSpPr/>
          <p:nvPr/>
        </p:nvSpPr>
        <p:spPr>
          <a:xfrm>
            <a:off x="2251988" y="1496080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42425C1-9B41-6F08-FC44-A03C5FF57CE7}"/>
              </a:ext>
            </a:extLst>
          </p:cNvPr>
          <p:cNvSpPr/>
          <p:nvPr/>
        </p:nvSpPr>
        <p:spPr>
          <a:xfrm>
            <a:off x="6481877" y="2672424"/>
            <a:ext cx="1605289" cy="20230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022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CB5C9-DFD9-7BDD-1F57-54B80CB15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0EBB09-CA6D-117F-3907-A8ADDD798516}"/>
              </a:ext>
            </a:extLst>
          </p:cNvPr>
          <p:cNvGrpSpPr/>
          <p:nvPr/>
        </p:nvGrpSpPr>
        <p:grpSpPr>
          <a:xfrm>
            <a:off x="7808345" y="1174810"/>
            <a:ext cx="3428180" cy="5076630"/>
            <a:chOff x="7808345" y="1174810"/>
            <a:chExt cx="3428180" cy="5076630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B07A4B6C-E240-88F8-3342-7F3CEB7BF670}"/>
                </a:ext>
              </a:extLst>
            </p:cNvPr>
            <p:cNvGrpSpPr/>
            <p:nvPr/>
          </p:nvGrpSpPr>
          <p:grpSpPr>
            <a:xfrm>
              <a:off x="7808345" y="1174810"/>
              <a:ext cx="3428180" cy="5076630"/>
              <a:chOff x="7898237" y="1161638"/>
              <a:chExt cx="2827285" cy="4186793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CD8B55DF-D219-9CA2-99FF-1024B97D35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b="8404"/>
              <a:stretch>
                <a:fillRect/>
              </a:stretch>
            </p:blipFill>
            <p:spPr>
              <a:xfrm>
                <a:off x="8061312" y="1275667"/>
                <a:ext cx="2501132" cy="4072764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410F1B26-2FD6-B3B8-A486-4FD129E732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b="22463"/>
              <a:stretch>
                <a:fillRect/>
              </a:stretch>
            </p:blipFill>
            <p:spPr>
              <a:xfrm>
                <a:off x="7898237" y="1161638"/>
                <a:ext cx="2827285" cy="4186793"/>
              </a:xfrm>
              <a:prstGeom prst="rect">
                <a:avLst/>
              </a:prstGeom>
            </p:spPr>
          </p:pic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3C12AA3-C35F-B2ED-960D-0A6B87FD92FB}"/>
                </a:ext>
              </a:extLst>
            </p:cNvPr>
            <p:cNvSpPr/>
            <p:nvPr/>
          </p:nvSpPr>
          <p:spPr>
            <a:xfrm>
              <a:off x="8661988" y="2347420"/>
              <a:ext cx="1299877" cy="1602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1" name="Picture 50">
            <a:extLst>
              <a:ext uri="{FF2B5EF4-FFF2-40B4-BE49-F238E27FC236}">
                <a16:creationId xmlns:a16="http://schemas.microsoft.com/office/drawing/2014/main" id="{72CAB467-890E-B0E1-61E8-54F86CFAE9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0440" y="2507682"/>
            <a:ext cx="776310" cy="776310"/>
          </a:xfrm>
          <a:prstGeom prst="rect">
            <a:avLst/>
          </a:prstGeom>
        </p:spPr>
      </p:pic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A4740637-F9A7-F005-4EA3-0110C9F2C3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ABB2F7-6A85-C17F-A334-D5B5BB564F86}"/>
              </a:ext>
            </a:extLst>
          </p:cNvPr>
          <p:cNvSpPr txBox="1">
            <a:spLocks/>
          </p:cNvSpPr>
          <p:nvPr/>
        </p:nvSpPr>
        <p:spPr>
          <a:xfrm>
            <a:off x="711874" y="518071"/>
            <a:ext cx="58685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SCAN QR CODE TO INSTALL THE MOBILE APP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CA802C-17AA-19C1-B464-6B9F7A15CEA8}"/>
              </a:ext>
            </a:extLst>
          </p:cNvPr>
          <p:cNvSpPr txBox="1"/>
          <p:nvPr/>
        </p:nvSpPr>
        <p:spPr>
          <a:xfrm>
            <a:off x="865583" y="4278290"/>
            <a:ext cx="2827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Gotham" pitchFamily="2" charset="0"/>
                <a:cs typeface="Gotham" pitchFamily="2" charset="0"/>
              </a:rPr>
              <a:t>iOS 17 &amp; above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9AA2C3-2BC8-B628-6B35-4A24FCB287A6}"/>
              </a:ext>
            </a:extLst>
          </p:cNvPr>
          <p:cNvSpPr txBox="1"/>
          <p:nvPr/>
        </p:nvSpPr>
        <p:spPr>
          <a:xfrm>
            <a:off x="4351564" y="4278290"/>
            <a:ext cx="2827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Gotham" pitchFamily="2" charset="0"/>
                <a:cs typeface="Gotham" pitchFamily="2" charset="0"/>
              </a:rPr>
              <a:t>Android 13 &amp; above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613DED8-7509-B4E4-DE71-85D71E9D55F7}"/>
              </a:ext>
            </a:extLst>
          </p:cNvPr>
          <p:cNvGrpSpPr/>
          <p:nvPr/>
        </p:nvGrpSpPr>
        <p:grpSpPr>
          <a:xfrm>
            <a:off x="972068" y="1185388"/>
            <a:ext cx="2644588" cy="2957705"/>
            <a:chOff x="2723587" y="1185388"/>
            <a:chExt cx="2644588" cy="2957705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1E1B2B0C-0777-7AA6-AABC-82989A5AD4CA}"/>
                </a:ext>
              </a:extLst>
            </p:cNvPr>
            <p:cNvSpPr/>
            <p:nvPr/>
          </p:nvSpPr>
          <p:spPr>
            <a:xfrm>
              <a:off x="2723587" y="1185388"/>
              <a:ext cx="2644588" cy="264458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415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A black and white qr code&#10;&#10;AI-generated content may be incorrect.">
              <a:extLst>
                <a:ext uri="{FF2B5EF4-FFF2-40B4-BE49-F238E27FC236}">
                  <a16:creationId xmlns:a16="http://schemas.microsoft.com/office/drawing/2014/main" id="{B93622E9-A91B-DC5F-50FF-009D81DAD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23642" y="1586747"/>
              <a:ext cx="1844479" cy="1844479"/>
            </a:xfrm>
            <a:prstGeom prst="rect">
              <a:avLst/>
            </a:prstGeom>
          </p:spPr>
        </p:pic>
        <p:sp>
          <p:nvSpPr>
            <p:cNvPr id="15" name="Rounded Rectangle">
              <a:extLst>
                <a:ext uri="{FF2B5EF4-FFF2-40B4-BE49-F238E27FC236}">
                  <a16:creationId xmlns:a16="http://schemas.microsoft.com/office/drawing/2014/main" id="{578CE930-6048-F851-C22C-5F8914B2334E}"/>
                </a:ext>
              </a:extLst>
            </p:cNvPr>
            <p:cNvSpPr/>
            <p:nvPr/>
          </p:nvSpPr>
          <p:spPr>
            <a:xfrm>
              <a:off x="3033580" y="3703984"/>
              <a:ext cx="1994330" cy="439109"/>
            </a:xfrm>
            <a:prstGeom prst="roundRect">
              <a:avLst>
                <a:gd name="adj" fmla="val 50000"/>
              </a:avLst>
            </a:prstGeom>
            <a:solidFill>
              <a:srgbClr val="004061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iOS User</a:t>
              </a:r>
              <a:endParaRPr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3A6CBF9-25E3-C4C8-986E-0C9A50F0D66E}"/>
              </a:ext>
            </a:extLst>
          </p:cNvPr>
          <p:cNvGrpSpPr/>
          <p:nvPr/>
        </p:nvGrpSpPr>
        <p:grpSpPr>
          <a:xfrm>
            <a:off x="4442916" y="1185388"/>
            <a:ext cx="2644588" cy="2957705"/>
            <a:chOff x="6823827" y="1185388"/>
            <a:chExt cx="2644588" cy="2957705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71BB3F9C-FB67-4B0D-E346-1E7486CEA445}"/>
                </a:ext>
              </a:extLst>
            </p:cNvPr>
            <p:cNvSpPr/>
            <p:nvPr/>
          </p:nvSpPr>
          <p:spPr>
            <a:xfrm>
              <a:off x="6823827" y="1185388"/>
              <a:ext cx="2644588" cy="264458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415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 descr="A black and white qr code&#10;&#10;AI-generated content may be incorrect.">
              <a:extLst>
                <a:ext uri="{FF2B5EF4-FFF2-40B4-BE49-F238E27FC236}">
                  <a16:creationId xmlns:a16="http://schemas.microsoft.com/office/drawing/2014/main" id="{F0E8F87B-B00B-BB11-A9B4-0D2763FBD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22574" y="1584138"/>
              <a:ext cx="1847088" cy="1847088"/>
            </a:xfrm>
            <a:prstGeom prst="rect">
              <a:avLst/>
            </a:prstGeom>
          </p:spPr>
        </p:pic>
        <p:sp>
          <p:nvSpPr>
            <p:cNvPr id="16" name="Rounded Rectangle">
              <a:extLst>
                <a:ext uri="{FF2B5EF4-FFF2-40B4-BE49-F238E27FC236}">
                  <a16:creationId xmlns:a16="http://schemas.microsoft.com/office/drawing/2014/main" id="{6F81A275-E98E-15B9-9E44-15FEBABF8285}"/>
                </a:ext>
              </a:extLst>
            </p:cNvPr>
            <p:cNvSpPr/>
            <p:nvPr/>
          </p:nvSpPr>
          <p:spPr>
            <a:xfrm>
              <a:off x="7148953" y="3703984"/>
              <a:ext cx="1994330" cy="439109"/>
            </a:xfrm>
            <a:prstGeom prst="roundRect">
              <a:avLst>
                <a:gd name="adj" fmla="val 50000"/>
              </a:avLst>
            </a:prstGeom>
            <a:solidFill>
              <a:srgbClr val="004061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Android User</a:t>
              </a:r>
              <a:endParaRPr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EC26BB8-C1D0-1E19-ECEE-ADA6B7BD72C8}"/>
              </a:ext>
            </a:extLst>
          </p:cNvPr>
          <p:cNvSpPr txBox="1"/>
          <p:nvPr/>
        </p:nvSpPr>
        <p:spPr>
          <a:xfrm>
            <a:off x="865583" y="5137348"/>
            <a:ext cx="9560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44062"/>
                </a:solidFill>
                <a:latin typeface="Gotham" pitchFamily="2" charset="0"/>
                <a:cs typeface="Gotham" pitchFamily="2" charset="0"/>
              </a:rPr>
              <a:t>*If your phone doesn’t support the app, you can access it </a:t>
            </a:r>
          </a:p>
          <a:p>
            <a:r>
              <a:rPr lang="en-US" sz="1600" dirty="0">
                <a:solidFill>
                  <a:srgbClr val="044062"/>
                </a:solidFill>
                <a:latin typeface="Gotham" pitchFamily="2" charset="0"/>
                <a:cs typeface="Gotham" pitchFamily="2" charset="0"/>
              </a:rPr>
              <a:t>through the web version.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0648789-7394-F66B-7540-F5ECE1366A90}"/>
              </a:ext>
            </a:extLst>
          </p:cNvPr>
          <p:cNvGrpSpPr/>
          <p:nvPr/>
        </p:nvGrpSpPr>
        <p:grpSpPr>
          <a:xfrm>
            <a:off x="895338" y="5840162"/>
            <a:ext cx="5440148" cy="449035"/>
            <a:chOff x="895338" y="5254891"/>
            <a:chExt cx="5440148" cy="449035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EF6CE733-AA42-90C7-AEC2-E2B419C0BAF4}"/>
                </a:ext>
              </a:extLst>
            </p:cNvPr>
            <p:cNvSpPr/>
            <p:nvPr/>
          </p:nvSpPr>
          <p:spPr>
            <a:xfrm>
              <a:off x="895338" y="5254891"/>
              <a:ext cx="5440148" cy="44903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4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372ECE4-1375-E495-8A3D-1735641BE90E}"/>
                </a:ext>
              </a:extLst>
            </p:cNvPr>
            <p:cNvSpPr txBox="1"/>
            <p:nvPr/>
          </p:nvSpPr>
          <p:spPr>
            <a:xfrm>
              <a:off x="966241" y="5318295"/>
              <a:ext cx="410253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044062"/>
                  </a:solidFill>
                  <a:latin typeface="Gotham" pitchFamily="2" charset="0"/>
                  <a:cs typeface="Gotham" pitchFamily="2" charset="0"/>
                </a:rPr>
                <a:t>https://</a:t>
              </a:r>
              <a:r>
                <a:rPr lang="en-US" sz="1600" b="1" dirty="0" err="1">
                  <a:solidFill>
                    <a:srgbClr val="044062"/>
                  </a:solidFill>
                  <a:latin typeface="Gotham" pitchFamily="2" charset="0"/>
                  <a:cs typeface="Gotham" pitchFamily="2" charset="0"/>
                </a:rPr>
                <a:t>m.mediexpress.com.my</a:t>
              </a:r>
              <a:r>
                <a:rPr lang="en-US" sz="1600" b="1" dirty="0">
                  <a:solidFill>
                    <a:srgbClr val="044062"/>
                  </a:solidFill>
                  <a:latin typeface="Gotham" pitchFamily="2" charset="0"/>
                  <a:cs typeface="Gotham" pitchFamily="2" charset="0"/>
                </a:rPr>
                <a:t>/login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EF8431A-9433-FA95-8909-711ADAE90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26682" t="29531" r="28079" b="26252"/>
            <a:stretch>
              <a:fillRect/>
            </a:stretch>
          </p:blipFill>
          <p:spPr>
            <a:xfrm>
              <a:off x="5879511" y="5296702"/>
              <a:ext cx="392338" cy="383478"/>
            </a:xfrm>
            <a:prstGeom prst="rect">
              <a:avLst/>
            </a:prstGeom>
          </p:spPr>
        </p:pic>
      </p:grp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5F43E369-CDCE-C4BF-D89B-56D54642604A}"/>
              </a:ext>
            </a:extLst>
          </p:cNvPr>
          <p:cNvSpPr/>
          <p:nvPr/>
        </p:nvSpPr>
        <p:spPr>
          <a:xfrm>
            <a:off x="8064694" y="1965890"/>
            <a:ext cx="2040598" cy="58477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1501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F6D2B-2FD3-A6B7-28EA-451CCFE91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5BBA2C9-150A-E45A-3CA9-3106E7ECF249}"/>
              </a:ext>
            </a:extLst>
          </p:cNvPr>
          <p:cNvGrpSpPr/>
          <p:nvPr/>
        </p:nvGrpSpPr>
        <p:grpSpPr>
          <a:xfrm>
            <a:off x="6377212" y="1161179"/>
            <a:ext cx="1814629" cy="3465685"/>
            <a:chOff x="6377212" y="1161179"/>
            <a:chExt cx="1814629" cy="3465685"/>
          </a:xfrm>
        </p:grpSpPr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59CC1F9D-1DAD-A382-DE28-18131AFB99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6481878" y="1244002"/>
              <a:ext cx="1605289" cy="3293815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D54394A3-596A-ABCC-648F-1D3500696D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6AD128AE-0335-18C1-84FB-D0B5581D4902}"/>
              </a:ext>
            </a:extLst>
          </p:cNvPr>
          <p:cNvSpPr txBox="1"/>
          <p:nvPr/>
        </p:nvSpPr>
        <p:spPr>
          <a:xfrm>
            <a:off x="3451003" y="4788641"/>
            <a:ext cx="2644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Select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Blood Pressure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6081E59-2D1E-A50F-1A48-A3B600390D3D}"/>
              </a:ext>
            </a:extLst>
          </p:cNvPr>
          <p:cNvSpPr txBox="1"/>
          <p:nvPr/>
        </p:nvSpPr>
        <p:spPr>
          <a:xfrm>
            <a:off x="5962442" y="4788641"/>
            <a:ext cx="2644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Enter the required info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Click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Save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The update will be recorded in the History section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475EB658-3CC5-26CB-6006-6498FCE976A0}"/>
              </a:ext>
            </a:extLst>
          </p:cNvPr>
          <p:cNvSpPr txBox="1">
            <a:spLocks/>
          </p:cNvSpPr>
          <p:nvPr/>
        </p:nvSpPr>
        <p:spPr>
          <a:xfrm>
            <a:off x="711874" y="518071"/>
            <a:ext cx="6515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HEALTH TRACKER – BLOOD PRESSURE</a:t>
            </a:r>
          </a:p>
        </p:txBody>
      </p:sp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EE33BD9E-9436-2D32-3FAA-6F896B82B9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9D09733-AEFA-2A37-6CDE-9450F28634B1}"/>
              </a:ext>
            </a:extLst>
          </p:cNvPr>
          <p:cNvSpPr txBox="1"/>
          <p:nvPr/>
        </p:nvSpPr>
        <p:spPr>
          <a:xfrm>
            <a:off x="939564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Go to homepage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Wellness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63918D-3FED-516F-1DA3-AFC529F8C1C3}"/>
              </a:ext>
            </a:extLst>
          </p:cNvPr>
          <p:cNvGrpSpPr/>
          <p:nvPr/>
        </p:nvGrpSpPr>
        <p:grpSpPr>
          <a:xfrm>
            <a:off x="1354334" y="1161179"/>
            <a:ext cx="1814629" cy="3465685"/>
            <a:chOff x="1354334" y="1161179"/>
            <a:chExt cx="1814629" cy="346568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10559BE-C898-2671-4FA4-0292AB6A47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459000" y="1243996"/>
              <a:ext cx="1605294" cy="3293827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FAB67D2-5FC6-BA8F-9DDF-9946B9AA4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DAA6DE9-E295-683F-B96C-EECCCF6BE41E}"/>
              </a:ext>
            </a:extLst>
          </p:cNvPr>
          <p:cNvGrpSpPr/>
          <p:nvPr/>
        </p:nvGrpSpPr>
        <p:grpSpPr>
          <a:xfrm>
            <a:off x="3865773" y="1161179"/>
            <a:ext cx="1814629" cy="3465685"/>
            <a:chOff x="3865773" y="1161179"/>
            <a:chExt cx="1814629" cy="346568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D66E14A-D91A-91DA-F924-3392F13A8B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3969804" y="1244001"/>
              <a:ext cx="1605290" cy="3293817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A0A56082-1848-0E2F-6E1F-49BE31967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773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C3F8805-CFCE-6981-8F02-3B214998D101}"/>
              </a:ext>
            </a:extLst>
          </p:cNvPr>
          <p:cNvGrpSpPr/>
          <p:nvPr/>
        </p:nvGrpSpPr>
        <p:grpSpPr>
          <a:xfrm>
            <a:off x="8888651" y="1161179"/>
            <a:ext cx="1814629" cy="3465685"/>
            <a:chOff x="6377212" y="1161179"/>
            <a:chExt cx="1814629" cy="346568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3A1749A-17F0-305C-FB0D-0097066B5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6481878" y="1244002"/>
              <a:ext cx="1605289" cy="329381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8713DA5-9DEB-84C4-2FC8-F3515729C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A9001EF-D9FF-1E8B-4CA6-0E80B9943EB2}"/>
              </a:ext>
            </a:extLst>
          </p:cNvPr>
          <p:cNvSpPr txBox="1"/>
          <p:nvPr/>
        </p:nvSpPr>
        <p:spPr>
          <a:xfrm>
            <a:off x="8473881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View More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in History to edit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EF2D7C3-895C-078C-3E9E-7466D0869788}"/>
              </a:ext>
            </a:extLst>
          </p:cNvPr>
          <p:cNvSpPr/>
          <p:nvPr/>
        </p:nvSpPr>
        <p:spPr>
          <a:xfrm>
            <a:off x="2251988" y="1496080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B96E95D6-92E6-227E-E3D3-C7E76CA4F584}"/>
              </a:ext>
            </a:extLst>
          </p:cNvPr>
          <p:cNvSpPr/>
          <p:nvPr/>
        </p:nvSpPr>
        <p:spPr>
          <a:xfrm>
            <a:off x="9864789" y="3172079"/>
            <a:ext cx="615464" cy="20230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E71F4E6-D83D-6DE7-012D-418C8A71DF80}"/>
              </a:ext>
            </a:extLst>
          </p:cNvPr>
          <p:cNvSpPr/>
          <p:nvPr/>
        </p:nvSpPr>
        <p:spPr>
          <a:xfrm>
            <a:off x="3969804" y="2085146"/>
            <a:ext cx="1605290" cy="55286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59352983-0485-DBA1-C54C-351474251B5F}"/>
              </a:ext>
            </a:extLst>
          </p:cNvPr>
          <p:cNvSpPr/>
          <p:nvPr/>
        </p:nvSpPr>
        <p:spPr>
          <a:xfrm>
            <a:off x="6478335" y="1545866"/>
            <a:ext cx="1605290" cy="8493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850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F314E-F7A1-EC24-4DAC-8F6FE7F3A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EE83E734-8AAE-6C5A-2F96-2D39A3DEE4E2}"/>
              </a:ext>
            </a:extLst>
          </p:cNvPr>
          <p:cNvGrpSpPr/>
          <p:nvPr/>
        </p:nvGrpSpPr>
        <p:grpSpPr>
          <a:xfrm>
            <a:off x="6377212" y="1161179"/>
            <a:ext cx="1814629" cy="3465685"/>
            <a:chOff x="6377212" y="1161179"/>
            <a:chExt cx="1814629" cy="3465685"/>
          </a:xfrm>
        </p:grpSpPr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A78C8F0B-2531-4EF4-5799-EA37A7AC9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6481878" y="1244002"/>
              <a:ext cx="1605288" cy="3293815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8121B6D5-B6F2-6BF7-E51A-8257CD42A2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D8E9988B-285A-8190-2093-FD684F9EBF4C}"/>
              </a:ext>
            </a:extLst>
          </p:cNvPr>
          <p:cNvSpPr txBox="1">
            <a:spLocks/>
          </p:cNvSpPr>
          <p:nvPr/>
        </p:nvSpPr>
        <p:spPr>
          <a:xfrm>
            <a:off x="711874" y="518071"/>
            <a:ext cx="6515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HEALTH TRACKER – BLOOD GLUCOSE</a:t>
            </a:r>
          </a:p>
        </p:txBody>
      </p:sp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C83514B1-18FE-7076-B72F-2602EC163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4F489BD-E27E-23E6-61CD-C003DD45DCC3}"/>
              </a:ext>
            </a:extLst>
          </p:cNvPr>
          <p:cNvGrpSpPr/>
          <p:nvPr/>
        </p:nvGrpSpPr>
        <p:grpSpPr>
          <a:xfrm>
            <a:off x="1354334" y="1161179"/>
            <a:ext cx="1814629" cy="3465685"/>
            <a:chOff x="1354334" y="1161179"/>
            <a:chExt cx="1814629" cy="346568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D7D0435-F2EC-952C-8F78-A6419D80C8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459000" y="1243996"/>
              <a:ext cx="1605294" cy="3293827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927369D-421B-D661-EDF0-A6884FD34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BFD6FEE-7A75-965C-A85D-6EFF28EDD80D}"/>
              </a:ext>
            </a:extLst>
          </p:cNvPr>
          <p:cNvGrpSpPr/>
          <p:nvPr/>
        </p:nvGrpSpPr>
        <p:grpSpPr>
          <a:xfrm>
            <a:off x="3865773" y="1161179"/>
            <a:ext cx="1814629" cy="3465685"/>
            <a:chOff x="3865773" y="1161179"/>
            <a:chExt cx="1814629" cy="346568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B139D02-AAD9-5FEE-831D-A48B337613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3969804" y="1244001"/>
              <a:ext cx="1605290" cy="3293817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2A081773-2667-2B33-C4C2-92E13BE8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773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31D955A-0D54-8805-3247-57DD9B54BD84}"/>
              </a:ext>
            </a:extLst>
          </p:cNvPr>
          <p:cNvSpPr txBox="1"/>
          <p:nvPr/>
        </p:nvSpPr>
        <p:spPr>
          <a:xfrm>
            <a:off x="8473881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View More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in History to edit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39E3F4-33C1-BB39-A62D-31872554F5E8}"/>
              </a:ext>
            </a:extLst>
          </p:cNvPr>
          <p:cNvSpPr txBox="1"/>
          <p:nvPr/>
        </p:nvSpPr>
        <p:spPr>
          <a:xfrm>
            <a:off x="3451003" y="4788641"/>
            <a:ext cx="2644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Select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Blood Glucose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1E7071-0386-38A8-7B1E-DF24EEF33231}"/>
              </a:ext>
            </a:extLst>
          </p:cNvPr>
          <p:cNvSpPr txBox="1"/>
          <p:nvPr/>
        </p:nvSpPr>
        <p:spPr>
          <a:xfrm>
            <a:off x="5962442" y="4788641"/>
            <a:ext cx="2644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Enter the required info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Click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Save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The update will be recorded in the History section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2E5DF9-FE0C-3355-3386-AA1BE12CE4D3}"/>
              </a:ext>
            </a:extLst>
          </p:cNvPr>
          <p:cNvSpPr txBox="1"/>
          <p:nvPr/>
        </p:nvSpPr>
        <p:spPr>
          <a:xfrm>
            <a:off x="939564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Go to homepage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Wellness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CB19C84-5E31-DAD6-4120-38FB10BE2294}"/>
              </a:ext>
            </a:extLst>
          </p:cNvPr>
          <p:cNvGrpSpPr/>
          <p:nvPr/>
        </p:nvGrpSpPr>
        <p:grpSpPr>
          <a:xfrm>
            <a:off x="8888651" y="1161179"/>
            <a:ext cx="1814629" cy="3465685"/>
            <a:chOff x="6377212" y="1161179"/>
            <a:chExt cx="1814629" cy="3465685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FDADC5D-3817-9CA4-823F-AB63C5B89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6481878" y="1244002"/>
              <a:ext cx="1605288" cy="329381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1D90BDB-3D8F-8B02-4D1F-01378D6F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90DAA4E1-2463-EBF0-89E9-E869007CBC5E}"/>
              </a:ext>
            </a:extLst>
          </p:cNvPr>
          <p:cNvSpPr/>
          <p:nvPr/>
        </p:nvSpPr>
        <p:spPr>
          <a:xfrm>
            <a:off x="2251988" y="1496080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90D5797-C965-476D-C14C-78126E2580C1}"/>
              </a:ext>
            </a:extLst>
          </p:cNvPr>
          <p:cNvSpPr/>
          <p:nvPr/>
        </p:nvSpPr>
        <p:spPr>
          <a:xfrm>
            <a:off x="9864789" y="2961687"/>
            <a:ext cx="615464" cy="20230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2D28FBAC-F361-925A-700F-AF23E2F7CB94}"/>
              </a:ext>
            </a:extLst>
          </p:cNvPr>
          <p:cNvSpPr/>
          <p:nvPr/>
        </p:nvSpPr>
        <p:spPr>
          <a:xfrm>
            <a:off x="3969804" y="2692046"/>
            <a:ext cx="1605290" cy="55286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B3406037-260B-9BB7-877A-9FFF7CF549EB}"/>
              </a:ext>
            </a:extLst>
          </p:cNvPr>
          <p:cNvSpPr/>
          <p:nvPr/>
        </p:nvSpPr>
        <p:spPr>
          <a:xfrm>
            <a:off x="6478335" y="1545866"/>
            <a:ext cx="1605290" cy="62279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646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B6DF8-A480-742D-91E5-C9A819E30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D444D92-AE47-776B-78E8-181D45758E07}"/>
              </a:ext>
            </a:extLst>
          </p:cNvPr>
          <p:cNvGrpSpPr/>
          <p:nvPr/>
        </p:nvGrpSpPr>
        <p:grpSpPr>
          <a:xfrm>
            <a:off x="6377212" y="1161179"/>
            <a:ext cx="1814629" cy="3465685"/>
            <a:chOff x="6377212" y="1161179"/>
            <a:chExt cx="1814629" cy="3465685"/>
          </a:xfrm>
        </p:grpSpPr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01AEACF2-0418-8442-D9F6-62B44C3FCB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6481878" y="1244003"/>
              <a:ext cx="1605288" cy="3293813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2B3F0EC0-12E5-D038-A8E0-9DC3DC2292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8FA66306-F45B-6902-49EE-FE8D6B3CFF2A}"/>
              </a:ext>
            </a:extLst>
          </p:cNvPr>
          <p:cNvSpPr txBox="1">
            <a:spLocks/>
          </p:cNvSpPr>
          <p:nvPr/>
        </p:nvSpPr>
        <p:spPr>
          <a:xfrm>
            <a:off x="711874" y="518071"/>
            <a:ext cx="6515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HEALTH TRACKER – BMI CALCULATOR</a:t>
            </a:r>
          </a:p>
        </p:txBody>
      </p:sp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814720B9-F3D8-C85B-5563-64BB852FE0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47CED03-D50D-01BA-6D3F-D7419D88B612}"/>
              </a:ext>
            </a:extLst>
          </p:cNvPr>
          <p:cNvGrpSpPr/>
          <p:nvPr/>
        </p:nvGrpSpPr>
        <p:grpSpPr>
          <a:xfrm>
            <a:off x="1354334" y="1161179"/>
            <a:ext cx="1814629" cy="3465685"/>
            <a:chOff x="1354334" y="1161179"/>
            <a:chExt cx="1814629" cy="346568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EEDAEFD-F0BC-D1A4-FA3F-7BE6C11D5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459000" y="1243996"/>
              <a:ext cx="1605294" cy="3293827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B3BCF60-9745-8D57-5E7F-986592C74F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38BFC38-2FC4-CDF4-FBD8-5549F9617403}"/>
              </a:ext>
            </a:extLst>
          </p:cNvPr>
          <p:cNvGrpSpPr/>
          <p:nvPr/>
        </p:nvGrpSpPr>
        <p:grpSpPr>
          <a:xfrm>
            <a:off x="3865773" y="1161179"/>
            <a:ext cx="1814629" cy="3465685"/>
            <a:chOff x="3865773" y="1161179"/>
            <a:chExt cx="1814629" cy="346568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2081A13-979C-3465-C281-DBCB5795F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3969804" y="1244001"/>
              <a:ext cx="1605290" cy="3293817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64294219-FA5A-B32F-70AE-D11D457088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773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EAB0341-386F-A23E-68E5-E6AE307C3118}"/>
              </a:ext>
            </a:extLst>
          </p:cNvPr>
          <p:cNvSpPr txBox="1"/>
          <p:nvPr/>
        </p:nvSpPr>
        <p:spPr>
          <a:xfrm>
            <a:off x="8473881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View More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in History to edit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370022-2917-3675-1C8D-A3E742030725}"/>
              </a:ext>
            </a:extLst>
          </p:cNvPr>
          <p:cNvSpPr txBox="1"/>
          <p:nvPr/>
        </p:nvSpPr>
        <p:spPr>
          <a:xfrm>
            <a:off x="3451003" y="4788641"/>
            <a:ext cx="2644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Select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BMI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4D9296-BBAF-2B14-92EF-4CF89E8E5AF5}"/>
              </a:ext>
            </a:extLst>
          </p:cNvPr>
          <p:cNvSpPr txBox="1"/>
          <p:nvPr/>
        </p:nvSpPr>
        <p:spPr>
          <a:xfrm>
            <a:off x="5962442" y="4788641"/>
            <a:ext cx="2644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Enter the required info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Click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Save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The update will be recorded in the History section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D239E0-0F85-2C89-1449-1D37E6B2F7FF}"/>
              </a:ext>
            </a:extLst>
          </p:cNvPr>
          <p:cNvSpPr txBox="1"/>
          <p:nvPr/>
        </p:nvSpPr>
        <p:spPr>
          <a:xfrm>
            <a:off x="939564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Go to homepage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Wellness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C45CE57-B225-7B64-288A-A22F070776A7}"/>
              </a:ext>
            </a:extLst>
          </p:cNvPr>
          <p:cNvGrpSpPr/>
          <p:nvPr/>
        </p:nvGrpSpPr>
        <p:grpSpPr>
          <a:xfrm>
            <a:off x="8888651" y="1161179"/>
            <a:ext cx="1814629" cy="3465685"/>
            <a:chOff x="6377212" y="1161179"/>
            <a:chExt cx="1814629" cy="3465685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08E6675-0386-A9F0-C709-3E5D0B237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6481878" y="1244003"/>
              <a:ext cx="1605288" cy="329381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4DB373-B5B9-566D-50CB-F44D78801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0F8C3989-B27C-BA1E-11EA-ED8C7E250B74}"/>
              </a:ext>
            </a:extLst>
          </p:cNvPr>
          <p:cNvSpPr/>
          <p:nvPr/>
        </p:nvSpPr>
        <p:spPr>
          <a:xfrm>
            <a:off x="2251988" y="1496080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CD2617E-8951-B2D5-AB70-8BE11AB5E4FC}"/>
              </a:ext>
            </a:extLst>
          </p:cNvPr>
          <p:cNvSpPr/>
          <p:nvPr/>
        </p:nvSpPr>
        <p:spPr>
          <a:xfrm>
            <a:off x="9864789" y="3261091"/>
            <a:ext cx="615464" cy="20230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65B2AAB2-CADA-0402-974D-6A7AA8E5C4F6}"/>
              </a:ext>
            </a:extLst>
          </p:cNvPr>
          <p:cNvSpPr/>
          <p:nvPr/>
        </p:nvSpPr>
        <p:spPr>
          <a:xfrm>
            <a:off x="3969804" y="3290854"/>
            <a:ext cx="1605290" cy="55286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913217C8-DBB4-FF19-448E-8F6096629F5C}"/>
              </a:ext>
            </a:extLst>
          </p:cNvPr>
          <p:cNvSpPr/>
          <p:nvPr/>
        </p:nvSpPr>
        <p:spPr>
          <a:xfrm>
            <a:off x="6478335" y="1545866"/>
            <a:ext cx="1605290" cy="8493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1661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55457-0B47-5E8D-1D4A-FEC79558D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CE19370-DB7E-BE2B-7E95-59B88DFD592F}"/>
              </a:ext>
            </a:extLst>
          </p:cNvPr>
          <p:cNvGrpSpPr/>
          <p:nvPr/>
        </p:nvGrpSpPr>
        <p:grpSpPr>
          <a:xfrm>
            <a:off x="6377212" y="1161179"/>
            <a:ext cx="1814629" cy="3465685"/>
            <a:chOff x="6377212" y="1161179"/>
            <a:chExt cx="1814629" cy="3465685"/>
          </a:xfrm>
        </p:grpSpPr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35331FB8-78E0-E7FB-92CF-48A1CB4A3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6481878" y="1244003"/>
              <a:ext cx="1605287" cy="3293813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CE1F391E-BDD2-C305-7491-D71D3ECA22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E5F9B169-4E2A-BA20-A1D5-F4BA27AC01C3}"/>
              </a:ext>
            </a:extLst>
          </p:cNvPr>
          <p:cNvSpPr txBox="1">
            <a:spLocks/>
          </p:cNvSpPr>
          <p:nvPr/>
        </p:nvSpPr>
        <p:spPr>
          <a:xfrm>
            <a:off x="711874" y="518071"/>
            <a:ext cx="6515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HEALTH TRACKER – DAILY STEPS</a:t>
            </a:r>
          </a:p>
        </p:txBody>
      </p:sp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63DEFF7F-735D-0922-64F0-4CAC46EDD3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AC7C3D6-2D28-FD99-CC04-00664B096E93}"/>
              </a:ext>
            </a:extLst>
          </p:cNvPr>
          <p:cNvGrpSpPr/>
          <p:nvPr/>
        </p:nvGrpSpPr>
        <p:grpSpPr>
          <a:xfrm>
            <a:off x="1354334" y="1161179"/>
            <a:ext cx="1814629" cy="3465685"/>
            <a:chOff x="1354334" y="1161179"/>
            <a:chExt cx="1814629" cy="346568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19F3F4C-CE07-D428-9BB2-331702578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459000" y="1243996"/>
              <a:ext cx="1605294" cy="3293827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9FB54AD-47ED-EFB8-DEF9-1BFBE3E99C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23642E7-BF4C-EC20-2CC7-53532CB8B3E4}"/>
              </a:ext>
            </a:extLst>
          </p:cNvPr>
          <p:cNvGrpSpPr/>
          <p:nvPr/>
        </p:nvGrpSpPr>
        <p:grpSpPr>
          <a:xfrm>
            <a:off x="3865773" y="1161179"/>
            <a:ext cx="1814629" cy="3465685"/>
            <a:chOff x="3865773" y="1161179"/>
            <a:chExt cx="1814629" cy="346568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B4ED3BA-BA99-3354-A8E0-D12559FE4A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3969804" y="1244001"/>
              <a:ext cx="1605290" cy="3293817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6454051D-86ED-11B0-653C-4F63DE6C65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773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1FD2961-E4AE-906B-8F94-673ACD4BEEB9}"/>
              </a:ext>
            </a:extLst>
          </p:cNvPr>
          <p:cNvSpPr txBox="1"/>
          <p:nvPr/>
        </p:nvSpPr>
        <p:spPr>
          <a:xfrm>
            <a:off x="3451003" y="4788641"/>
            <a:ext cx="2644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Select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Daily Steps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984C1-9625-53D2-00DD-DDD5C507EB0A}"/>
              </a:ext>
            </a:extLst>
          </p:cNvPr>
          <p:cNvSpPr txBox="1"/>
          <p:nvPr/>
        </p:nvSpPr>
        <p:spPr>
          <a:xfrm>
            <a:off x="5962442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activity to track every each of your step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B6BB13-791F-7D8E-AE34-F5BC1CF52EA2}"/>
              </a:ext>
            </a:extLst>
          </p:cNvPr>
          <p:cNvSpPr txBox="1"/>
          <p:nvPr/>
        </p:nvSpPr>
        <p:spPr>
          <a:xfrm>
            <a:off x="939564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Go to homepage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Wellness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8C42EF-27AB-0751-C908-04090E708BFB}"/>
              </a:ext>
            </a:extLst>
          </p:cNvPr>
          <p:cNvSpPr txBox="1"/>
          <p:nvPr/>
        </p:nvSpPr>
        <p:spPr>
          <a:xfrm>
            <a:off x="8663987" y="2183023"/>
            <a:ext cx="2923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Gotham" pitchFamily="2" charset="0"/>
                <a:cs typeface="Gotham" pitchFamily="2" charset="0"/>
              </a:rPr>
              <a:t>Weekly badges for Steps Count based on the goal of 10K steps per day</a:t>
            </a:r>
          </a:p>
          <a:p>
            <a:endParaRPr lang="en-US" sz="1400" dirty="0">
              <a:latin typeface="Gotham" pitchFamily="2" charset="0"/>
              <a:cs typeface="Gotham" pitchFamily="2" charset="0"/>
            </a:endParaRPr>
          </a:p>
          <a:p>
            <a:r>
              <a:rPr lang="en-US" sz="1400" b="1" dirty="0">
                <a:latin typeface="Gotham" pitchFamily="2" charset="0"/>
                <a:cs typeface="Gotham" pitchFamily="2" charset="0"/>
              </a:rPr>
              <a:t>Badge Tiers:</a:t>
            </a:r>
          </a:p>
          <a:p>
            <a:pPr marL="228600" indent="-228600">
              <a:buAutoNum type="arabicPeriod"/>
            </a:pPr>
            <a:r>
              <a:rPr lang="en-US" sz="1400" dirty="0">
                <a:latin typeface="Gotham" pitchFamily="2" charset="0"/>
                <a:cs typeface="Gotham" pitchFamily="2" charset="0"/>
              </a:rPr>
              <a:t>Bronze – 5K steps/day</a:t>
            </a:r>
          </a:p>
          <a:p>
            <a:pPr marL="228600" indent="-228600">
              <a:buAutoNum type="arabicPeriod"/>
            </a:pPr>
            <a:r>
              <a:rPr lang="en-US" sz="1400" dirty="0">
                <a:latin typeface="Gotham" pitchFamily="2" charset="0"/>
                <a:cs typeface="Gotham" pitchFamily="2" charset="0"/>
              </a:rPr>
              <a:t>Silver – 7K steps/day</a:t>
            </a:r>
          </a:p>
          <a:p>
            <a:pPr marL="228600" indent="-228600">
              <a:buAutoNum type="arabicPeriod"/>
            </a:pPr>
            <a:r>
              <a:rPr lang="en-US" sz="1400" dirty="0">
                <a:latin typeface="Gotham" pitchFamily="2" charset="0"/>
                <a:cs typeface="Gotham" pitchFamily="2" charset="0"/>
              </a:rPr>
              <a:t>Gold – 10K steps/day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6BB1597-2CB8-77A4-F266-634B1992C959}"/>
              </a:ext>
            </a:extLst>
          </p:cNvPr>
          <p:cNvSpPr/>
          <p:nvPr/>
        </p:nvSpPr>
        <p:spPr>
          <a:xfrm>
            <a:off x="2251988" y="1496080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6706F1B7-5C62-F8E8-E8CC-AA4B25241416}"/>
              </a:ext>
            </a:extLst>
          </p:cNvPr>
          <p:cNvSpPr/>
          <p:nvPr/>
        </p:nvSpPr>
        <p:spPr>
          <a:xfrm>
            <a:off x="3969804" y="3889662"/>
            <a:ext cx="1605290" cy="55286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7033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3FBA6-B425-1C30-9478-A7DDC665C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A189FCB4-4FDB-77D2-CC5D-408D7D323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AC9848-13DF-1FC8-45A4-E6CE2F773B5F}"/>
              </a:ext>
            </a:extLst>
          </p:cNvPr>
          <p:cNvSpPr txBox="1"/>
          <p:nvPr/>
        </p:nvSpPr>
        <p:spPr>
          <a:xfrm>
            <a:off x="865584" y="1100067"/>
            <a:ext cx="56718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44062"/>
                </a:solidFill>
                <a:latin typeface="Gotham" pitchFamily="2" charset="0"/>
                <a:cs typeface="Gotham" pitchFamily="2" charset="0"/>
              </a:rPr>
              <a:t>For further assistance, feel free to reach out to us regarding:</a:t>
            </a:r>
          </a:p>
          <a:p>
            <a:endParaRPr lang="en-US" sz="1200" dirty="0">
              <a:solidFill>
                <a:srgbClr val="044062"/>
              </a:solidFill>
              <a:latin typeface="Gotham" pitchFamily="2" charset="0"/>
              <a:cs typeface="Gotham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44062"/>
                </a:solidFill>
                <a:latin typeface="Gotham" pitchFamily="2" charset="0"/>
                <a:cs typeface="Gotham" pitchFamily="2" charset="0"/>
              </a:rPr>
              <a:t>Medical benefits &amp; coverage inquiries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44062"/>
                </a:solidFill>
                <a:latin typeface="Gotham" pitchFamily="2" charset="0"/>
                <a:cs typeface="Gotham" pitchFamily="2" charset="0"/>
              </a:rPr>
              <a:t>Guarantee Letter (GL) issuance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44062"/>
                </a:solidFill>
                <a:latin typeface="Gotham" pitchFamily="2" charset="0"/>
                <a:cs typeface="Gotham" pitchFamily="2" charset="0"/>
              </a:rPr>
              <a:t>Panel listing inquiries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44062"/>
                </a:solidFill>
                <a:latin typeface="Gotham" pitchFamily="2" charset="0"/>
                <a:cs typeface="Gotham" pitchFamily="2" charset="0"/>
              </a:rPr>
              <a:t>Others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A2515E-6180-F6D6-DFFF-31E293A567CD}"/>
              </a:ext>
            </a:extLst>
          </p:cNvPr>
          <p:cNvSpPr txBox="1"/>
          <p:nvPr/>
        </p:nvSpPr>
        <p:spPr>
          <a:xfrm>
            <a:off x="1490735" y="4104723"/>
            <a:ext cx="20668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44062"/>
                </a:solidFill>
                <a:latin typeface="Gotham" pitchFamily="2" charset="0"/>
                <a:cs typeface="Gotham" pitchFamily="2" charset="0"/>
              </a:rPr>
              <a:t>Helpline: </a:t>
            </a:r>
            <a:r>
              <a:rPr lang="en-US" sz="1200" b="1" dirty="0">
                <a:solidFill>
                  <a:srgbClr val="044062"/>
                </a:solidFill>
                <a:latin typeface="Gotham" pitchFamily="2" charset="0"/>
                <a:cs typeface="Gotham" pitchFamily="2" charset="0"/>
              </a:rPr>
              <a:t>1300-80-0020</a:t>
            </a:r>
          </a:p>
        </p:txBody>
      </p:sp>
      <p:pic>
        <p:nvPicPr>
          <p:cNvPr id="21" name="Picture 2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CE2A6DE-68A1-27AD-9FA1-4F238F12E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1302" y="2951055"/>
            <a:ext cx="925668" cy="92566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ED30370-6D5E-A0F7-8A60-B0707FB438BB}"/>
              </a:ext>
            </a:extLst>
          </p:cNvPr>
          <p:cNvSpPr txBox="1"/>
          <p:nvPr/>
        </p:nvSpPr>
        <p:spPr>
          <a:xfrm>
            <a:off x="3830071" y="4099103"/>
            <a:ext cx="4131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44062"/>
                </a:solidFill>
                <a:latin typeface="Gotham" pitchFamily="2" charset="0"/>
                <a:cs typeface="Gotham" pitchFamily="2" charset="0"/>
              </a:rPr>
              <a:t>Email:</a:t>
            </a:r>
          </a:p>
          <a:p>
            <a:pPr algn="ctr"/>
            <a:r>
              <a:rPr lang="en-US" sz="1200" b="1" dirty="0">
                <a:solidFill>
                  <a:srgbClr val="044062"/>
                </a:solidFill>
                <a:latin typeface="Gotham" pitchFamily="2" charset="0"/>
                <a:cs typeface="Gotham" pitchFamily="2" charset="0"/>
              </a:rPr>
              <a:t>Inpatient – </a:t>
            </a:r>
            <a:r>
              <a:rPr lang="en-US" sz="1200" b="1" dirty="0">
                <a:solidFill>
                  <a:srgbClr val="044062"/>
                </a:solidFill>
                <a:latin typeface="Gotham" pitchFamily="2" charset="0"/>
                <a:cs typeface="Gotham" pitchFamily="2" charset="0"/>
                <a:hlinkClick r:id="rId4"/>
              </a:rPr>
              <a:t>adm@medix.com.my</a:t>
            </a:r>
            <a:endParaRPr lang="en-US" sz="1200" b="1" dirty="0">
              <a:solidFill>
                <a:srgbClr val="044062"/>
              </a:solidFill>
              <a:latin typeface="Gotham" pitchFamily="2" charset="0"/>
              <a:cs typeface="Gotham" pitchFamily="2" charset="0"/>
            </a:endParaRPr>
          </a:p>
          <a:p>
            <a:pPr algn="ctr"/>
            <a:r>
              <a:rPr lang="en-US" sz="1200" b="1" dirty="0">
                <a:solidFill>
                  <a:srgbClr val="044062"/>
                </a:solidFill>
                <a:latin typeface="Gotham" pitchFamily="2" charset="0"/>
                <a:cs typeface="Gotham" pitchFamily="2" charset="0"/>
              </a:rPr>
              <a:t>Mobile Support – </a:t>
            </a:r>
            <a:r>
              <a:rPr lang="en-US" sz="1200" b="1" dirty="0">
                <a:solidFill>
                  <a:srgbClr val="044062"/>
                </a:solidFill>
                <a:latin typeface="Gotham" pitchFamily="2" charset="0"/>
                <a:cs typeface="Gotham" pitchFamily="2" charset="0"/>
                <a:hlinkClick r:id="rId5"/>
              </a:rPr>
              <a:t>csu@medix.com.my</a:t>
            </a:r>
            <a:r>
              <a:rPr lang="en-US" sz="1200" b="1" dirty="0">
                <a:solidFill>
                  <a:srgbClr val="044062"/>
                </a:solidFill>
                <a:latin typeface="Gotham" pitchFamily="2" charset="0"/>
                <a:cs typeface="Gotham" pitchFamily="2" charset="0"/>
              </a:rPr>
              <a:t>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12D10F8-D118-599F-2804-B01C9A6AFB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0151" y="2994460"/>
            <a:ext cx="851338" cy="85133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4C04F9-DE1C-DA8E-FB1A-E0E49594F0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79360" y="3003331"/>
            <a:ext cx="851338" cy="85133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34DD7A5-FD44-9F25-9EA9-98CB4C45410A}"/>
              </a:ext>
            </a:extLst>
          </p:cNvPr>
          <p:cNvSpPr txBox="1">
            <a:spLocks/>
          </p:cNvSpPr>
          <p:nvPr/>
        </p:nvSpPr>
        <p:spPr>
          <a:xfrm>
            <a:off x="711874" y="518071"/>
            <a:ext cx="6515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CONTACT US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F03AEE5-3DA8-36E4-4A59-4853878119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0900" y="4527382"/>
            <a:ext cx="326467" cy="32646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FAC4B1D-E7ED-10BE-38C4-FA761C4601CB}"/>
              </a:ext>
            </a:extLst>
          </p:cNvPr>
          <p:cNvSpPr txBox="1"/>
          <p:nvPr/>
        </p:nvSpPr>
        <p:spPr>
          <a:xfrm>
            <a:off x="1380331" y="4920338"/>
            <a:ext cx="2287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44062"/>
                </a:solidFill>
                <a:latin typeface="Gotham" pitchFamily="2" charset="0"/>
                <a:cs typeface="Gotham" pitchFamily="2" charset="0"/>
              </a:rPr>
              <a:t>(Message only)</a:t>
            </a:r>
          </a:p>
          <a:p>
            <a:pPr algn="ctr"/>
            <a:r>
              <a:rPr lang="en-US" sz="1200" b="1" dirty="0">
                <a:solidFill>
                  <a:srgbClr val="044062"/>
                </a:solidFill>
                <a:latin typeface="Gotham" pitchFamily="2" charset="0"/>
                <a:cs typeface="Gotham" pitchFamily="2" charset="0"/>
              </a:rPr>
              <a:t>Inpatient – 011-6301 8182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91CBFB-6FA7-BD8F-F6BA-EC834F75EB5F}"/>
              </a:ext>
            </a:extLst>
          </p:cNvPr>
          <p:cNvSpPr txBox="1"/>
          <p:nvPr/>
        </p:nvSpPr>
        <p:spPr>
          <a:xfrm>
            <a:off x="7580524" y="4107363"/>
            <a:ext cx="4249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44062"/>
                </a:solidFill>
                <a:latin typeface="Gotham" pitchFamily="2" charset="0"/>
                <a:cs typeface="Gotham" pitchFamily="2" charset="0"/>
              </a:rPr>
              <a:t>Web Portal:</a:t>
            </a:r>
            <a:endParaRPr lang="en-US" sz="1200" b="1" dirty="0">
              <a:solidFill>
                <a:srgbClr val="044062"/>
              </a:solidFill>
              <a:latin typeface="Gotham" pitchFamily="2" charset="0"/>
              <a:cs typeface="Gotham" pitchFamily="2" charset="0"/>
            </a:endParaRPr>
          </a:p>
          <a:p>
            <a:pPr algn="ctr"/>
            <a:r>
              <a:rPr lang="en-US" sz="1200" b="1" dirty="0">
                <a:solidFill>
                  <a:srgbClr val="044062"/>
                </a:solidFill>
                <a:latin typeface="Gotham" pitchFamily="2" charset="0"/>
                <a:cs typeface="Gotham" pitchFamily="2" charset="0"/>
                <a:hlinkClick r:id="rId9"/>
              </a:rPr>
              <a:t>https://m.mediexpress.com.my/login</a:t>
            </a:r>
            <a:r>
              <a:rPr lang="en-US" sz="1200" b="1" dirty="0">
                <a:solidFill>
                  <a:srgbClr val="044062"/>
                </a:solidFill>
                <a:latin typeface="Gotham" pitchFamily="2" charset="0"/>
                <a:cs typeface="Gotham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8981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6FC54-F25B-DBCD-5C9A-B40313224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69629D7F-4D25-E984-59E6-3A1F2CD1A8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4969056-8DEA-8418-4D8F-41D3FEE13615}"/>
              </a:ext>
            </a:extLst>
          </p:cNvPr>
          <p:cNvGrpSpPr/>
          <p:nvPr/>
        </p:nvGrpSpPr>
        <p:grpSpPr>
          <a:xfrm>
            <a:off x="3125417" y="2421509"/>
            <a:ext cx="5941166" cy="1765300"/>
            <a:chOff x="3611635" y="2421509"/>
            <a:chExt cx="5941166" cy="17653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A34DD62-6A64-D807-F678-629B69950B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96104"/>
            <a:stretch/>
          </p:blipFill>
          <p:spPr>
            <a:xfrm>
              <a:off x="3611635" y="2421509"/>
              <a:ext cx="145485" cy="17653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E6D9807-C742-E091-CBEA-25526B08E673}"/>
                </a:ext>
              </a:extLst>
            </p:cNvPr>
            <p:cNvSpPr txBox="1"/>
            <p:nvPr/>
          </p:nvSpPr>
          <p:spPr>
            <a:xfrm>
              <a:off x="3684377" y="2606272"/>
              <a:ext cx="586842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6600" b="1" spc="300" dirty="0">
                  <a:solidFill>
                    <a:srgbClr val="044062"/>
                  </a:solidFill>
                  <a:latin typeface="Gotham" pitchFamily="2" charset="0"/>
                  <a:cs typeface="Gotham" pitchFamily="2" charset="0"/>
                </a:rPr>
                <a:t>THANK YOU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704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640A6-A8F1-A58C-129C-33B70C83D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571DA159-A278-1DAE-F156-35D2C3A0F1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9AF20A-063A-04CE-5F03-BE67CEF68CA4}"/>
              </a:ext>
            </a:extLst>
          </p:cNvPr>
          <p:cNvSpPr txBox="1">
            <a:spLocks/>
          </p:cNvSpPr>
          <p:nvPr/>
        </p:nvSpPr>
        <p:spPr>
          <a:xfrm>
            <a:off x="711874" y="518071"/>
            <a:ext cx="58685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MEDIEXPRESS – HEALTH CONNECT LOGO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1EAFD0-3B20-A81F-AC38-E148C7FEFAF9}"/>
              </a:ext>
            </a:extLst>
          </p:cNvPr>
          <p:cNvSpPr txBox="1"/>
          <p:nvPr/>
        </p:nvSpPr>
        <p:spPr>
          <a:xfrm>
            <a:off x="939564" y="6201429"/>
            <a:ext cx="98764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Gotham" pitchFamily="2" charset="0"/>
                <a:cs typeface="Gotham" pitchFamily="2" charset="0"/>
              </a:rPr>
              <a:t>Note: This logo is for recognition purposes only. Both services are still accessible through the </a:t>
            </a:r>
            <a:r>
              <a:rPr lang="en-US" sz="1200" b="1" i="1" dirty="0" err="1">
                <a:latin typeface="Gotham" pitchFamily="2" charset="0"/>
                <a:cs typeface="Gotham" pitchFamily="2" charset="0"/>
              </a:rPr>
              <a:t>MediExpress</a:t>
            </a:r>
            <a:r>
              <a:rPr lang="en-US" sz="1200" b="1" i="1" dirty="0">
                <a:latin typeface="Gotham" pitchFamily="2" charset="0"/>
                <a:cs typeface="Gotham" pitchFamily="2" charset="0"/>
              </a:rPr>
              <a:t> App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FCA1AFE-1270-E357-DA36-BB959E7B61C7}"/>
              </a:ext>
            </a:extLst>
          </p:cNvPr>
          <p:cNvSpPr/>
          <p:nvPr/>
        </p:nvSpPr>
        <p:spPr>
          <a:xfrm>
            <a:off x="2224922" y="1445622"/>
            <a:ext cx="3506525" cy="416653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415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MediExpress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all inpatient / outpatient specialist treatments in </a:t>
            </a:r>
          </a:p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PANEL HOSPITAL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280C4EB-3E1D-6A00-EAEF-57E256C5A803}"/>
              </a:ext>
            </a:extLst>
          </p:cNvPr>
          <p:cNvSpPr/>
          <p:nvPr/>
        </p:nvSpPr>
        <p:spPr>
          <a:xfrm>
            <a:off x="6460554" y="1445622"/>
            <a:ext cx="3506525" cy="416653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415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Health Connect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outpatient treatments in </a:t>
            </a:r>
            <a:r>
              <a:rPr lang="en-US" b="1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PANEL GP CLINIC</a:t>
            </a:r>
          </a:p>
        </p:txBody>
      </p:sp>
      <p:pic>
        <p:nvPicPr>
          <p:cNvPr id="17" name="Picture 16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11A6D391-6969-C4F6-610B-9FCA52C4C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4320" y="1833439"/>
            <a:ext cx="2578992" cy="1517881"/>
          </a:xfrm>
          <a:prstGeom prst="rect">
            <a:avLst/>
          </a:prstGeom>
        </p:spPr>
      </p:pic>
      <p:pic>
        <p:nvPicPr>
          <p:cNvPr id="19" name="Picture 18" descr="A logo of a company&#10;&#10;AI-generated content may be incorrect.">
            <a:extLst>
              <a:ext uri="{FF2B5EF4-FFF2-40B4-BE49-F238E27FC236}">
                <a16:creationId xmlns:a16="http://schemas.microsoft.com/office/drawing/2014/main" id="{45B861CB-9B6C-4D40-1F2C-ED1925948F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693" y="1961375"/>
            <a:ext cx="3230982" cy="126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72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10314-1F40-DAC6-5C6B-9BA3859C4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CA2C7BC6-FF22-36D3-3666-CBAAE89A7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A8D23C8-FB5F-EF76-CCC8-B969D4024A9E}"/>
              </a:ext>
            </a:extLst>
          </p:cNvPr>
          <p:cNvSpPr txBox="1"/>
          <p:nvPr/>
        </p:nvSpPr>
        <p:spPr>
          <a:xfrm>
            <a:off x="4855030" y="1813148"/>
            <a:ext cx="3220662" cy="2276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Log In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Forgot Password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Biometric Login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Homepage Highlight Banner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e-Card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Notifications and Messages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Profile Update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Entitlement &amp; Balance Limit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9366AF-8E8C-18CB-359C-C9788D10832E}"/>
              </a:ext>
            </a:extLst>
          </p:cNvPr>
          <p:cNvSpPr txBox="1"/>
          <p:nvPr/>
        </p:nvSpPr>
        <p:spPr>
          <a:xfrm>
            <a:off x="8103293" y="1813148"/>
            <a:ext cx="3220662" cy="1445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200">
                <a:latin typeface="Gotham" pitchFamily="2" charset="0"/>
                <a:cs typeface="Gotham" pitchFamily="2" charset="0"/>
              </a:rPr>
              <a:t>Claim Submission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200">
                <a:latin typeface="Gotham" pitchFamily="2" charset="0"/>
                <a:cs typeface="Gotham" pitchFamily="2" charset="0"/>
              </a:rPr>
              <a:t>Claim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Status History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Guarantee Letter Status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Panel Locator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Wellness – Health Tracker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E5F1B18-3DA9-19C5-00CC-1ED260BCBAEB}"/>
              </a:ext>
            </a:extLst>
          </p:cNvPr>
          <p:cNvSpPr/>
          <p:nvPr/>
        </p:nvSpPr>
        <p:spPr>
          <a:xfrm>
            <a:off x="688391" y="1245843"/>
            <a:ext cx="3506525" cy="436631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415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126899-CA2C-A8D0-1392-F9D5CA01996C}"/>
              </a:ext>
            </a:extLst>
          </p:cNvPr>
          <p:cNvSpPr txBox="1"/>
          <p:nvPr/>
        </p:nvSpPr>
        <p:spPr>
          <a:xfrm>
            <a:off x="604368" y="3178079"/>
            <a:ext cx="3674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Gotham" pitchFamily="2" charset="0"/>
                <a:cs typeface="Gotham" pitchFamily="2" charset="0"/>
              </a:rPr>
              <a:t>Search for “</a:t>
            </a:r>
            <a:r>
              <a:rPr lang="en-US" sz="1200" dirty="0" err="1">
                <a:latin typeface="Gotham" pitchFamily="2" charset="0"/>
                <a:cs typeface="Gotham" pitchFamily="2" charset="0"/>
              </a:rPr>
              <a:t>MediExpress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10DA27-6191-E52F-196F-19777A13DDA2}"/>
              </a:ext>
            </a:extLst>
          </p:cNvPr>
          <p:cNvSpPr txBox="1"/>
          <p:nvPr/>
        </p:nvSpPr>
        <p:spPr>
          <a:xfrm>
            <a:off x="1028011" y="5125704"/>
            <a:ext cx="28272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Gotham" pitchFamily="2" charset="0"/>
                <a:cs typeface="Gotham" pitchFamily="2" charset="0"/>
              </a:rPr>
              <a:t>iOS 17 &amp; above  |  Android 13 &amp; above</a:t>
            </a:r>
          </a:p>
        </p:txBody>
      </p:sp>
      <p:pic>
        <p:nvPicPr>
          <p:cNvPr id="6" name="Picture 5" descr="A black background with different icons&#10;&#10;Description automatically generated">
            <a:extLst>
              <a:ext uri="{FF2B5EF4-FFF2-40B4-BE49-F238E27FC236}">
                <a16:creationId xmlns:a16="http://schemas.microsoft.com/office/drawing/2014/main" id="{82ED9FD4-371C-8261-FCB0-403E8FA707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123" t="19267" r="16123" b="40788"/>
          <a:stretch>
            <a:fillRect/>
          </a:stretch>
        </p:blipFill>
        <p:spPr>
          <a:xfrm>
            <a:off x="1538138" y="3592518"/>
            <a:ext cx="1807030" cy="10653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8218BB-8F44-11CF-1860-93818C3C7C91}"/>
              </a:ext>
            </a:extLst>
          </p:cNvPr>
          <p:cNvSpPr txBox="1"/>
          <p:nvPr/>
        </p:nvSpPr>
        <p:spPr>
          <a:xfrm>
            <a:off x="4865918" y="1246795"/>
            <a:ext cx="6119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latin typeface="Gotham" pitchFamily="2" charset="0"/>
                <a:cs typeface="Gotham" pitchFamily="2" charset="0"/>
              </a:rPr>
              <a:t>FEATURES AVAILABLE</a:t>
            </a:r>
          </a:p>
        </p:txBody>
      </p:sp>
      <p:pic>
        <p:nvPicPr>
          <p:cNvPr id="12" name="Picture 11" descr="A logo of a company&#10;&#10;AI-generated content may be incorrect.">
            <a:extLst>
              <a:ext uri="{FF2B5EF4-FFF2-40B4-BE49-F238E27FC236}">
                <a16:creationId xmlns:a16="http://schemas.microsoft.com/office/drawing/2014/main" id="{B9A6074F-92C5-7623-E484-D81163FE14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082" y="1847972"/>
            <a:ext cx="3095141" cy="12089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0C4632-7F12-C18F-8BA0-705EF1ED5C93}"/>
              </a:ext>
            </a:extLst>
          </p:cNvPr>
          <p:cNvSpPr txBox="1">
            <a:spLocks/>
          </p:cNvSpPr>
          <p:nvPr/>
        </p:nvSpPr>
        <p:spPr>
          <a:xfrm>
            <a:off x="711874" y="518071"/>
            <a:ext cx="58685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MEDIEXPRESS - HEALTHCARE APPLICATION</a:t>
            </a:r>
          </a:p>
        </p:txBody>
      </p:sp>
    </p:spTree>
    <p:extLst>
      <p:ext uri="{BB962C8B-B14F-4D97-AF65-F5344CB8AC3E}">
        <p14:creationId xmlns:p14="http://schemas.microsoft.com/office/powerpoint/2010/main" val="1431875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BA55E-932D-9C96-5D35-3657EE4C8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C8D989B-560B-8A72-BCB2-7CA2D9EF4E74}"/>
              </a:ext>
            </a:extLst>
          </p:cNvPr>
          <p:cNvGrpSpPr/>
          <p:nvPr/>
        </p:nvGrpSpPr>
        <p:grpSpPr>
          <a:xfrm>
            <a:off x="3865773" y="1161179"/>
            <a:ext cx="1814629" cy="3465685"/>
            <a:chOff x="3865773" y="1161179"/>
            <a:chExt cx="1814629" cy="3465685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81A8104D-4B73-A77B-5391-D236C18B1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3970439" y="1243996"/>
              <a:ext cx="1605295" cy="3293827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7DD7F5B7-8456-91B1-4ABD-F83873CB17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773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F52C6AA-4917-A962-A24E-63AD8905D277}"/>
              </a:ext>
            </a:extLst>
          </p:cNvPr>
          <p:cNvGrpSpPr/>
          <p:nvPr/>
        </p:nvGrpSpPr>
        <p:grpSpPr>
          <a:xfrm>
            <a:off x="6377212" y="1161179"/>
            <a:ext cx="1814629" cy="3465685"/>
            <a:chOff x="6377212" y="1161179"/>
            <a:chExt cx="1814629" cy="3465685"/>
          </a:xfrm>
        </p:grpSpPr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C6376FF7-2E5E-5D4A-6DC8-9705C3B24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481878" y="1243996"/>
              <a:ext cx="1605295" cy="3293827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942A15B-3DA2-4C4F-280D-32EA4AC58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A119276B-D29B-55A5-DB73-15F2EFF72C9C}"/>
              </a:ext>
            </a:extLst>
          </p:cNvPr>
          <p:cNvSpPr txBox="1"/>
          <p:nvPr/>
        </p:nvSpPr>
        <p:spPr>
          <a:xfrm>
            <a:off x="3451003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Login by enter username and tap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NEXT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 button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E30883BA-9D3C-035D-4FCC-9EA611EA4E5F}"/>
              </a:ext>
            </a:extLst>
          </p:cNvPr>
          <p:cNvSpPr txBox="1"/>
          <p:nvPr/>
        </p:nvSpPr>
        <p:spPr>
          <a:xfrm>
            <a:off x="8473881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After login, user will redirect to homepage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77852DEC-B67F-A0AA-EE4E-E83CC08DDE6A}"/>
              </a:ext>
            </a:extLst>
          </p:cNvPr>
          <p:cNvSpPr txBox="1"/>
          <p:nvPr/>
        </p:nvSpPr>
        <p:spPr>
          <a:xfrm>
            <a:off x="5962442" y="4788641"/>
            <a:ext cx="26441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Enter password and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LOGIN</a:t>
            </a:r>
          </a:p>
          <a:p>
            <a:pPr marL="171450" indent="-171450">
              <a:buFont typeface="Wingdings" pitchFamily="2" charset="2"/>
              <a:buChar char="§"/>
            </a:pPr>
            <a:endParaRPr lang="en-US" sz="1200" b="1" dirty="0">
              <a:latin typeface="Gotham" pitchFamily="2" charset="0"/>
              <a:cs typeface="Gotham" pitchFamily="2" charset="0"/>
            </a:endParaRPr>
          </a:p>
          <a:p>
            <a:r>
              <a:rPr lang="en-US" sz="1200" dirty="0">
                <a:latin typeface="Gotham" pitchFamily="2" charset="0"/>
                <a:cs typeface="Gotham" pitchFamily="2" charset="0"/>
              </a:rPr>
              <a:t>The password is user birthdate number without dash.</a:t>
            </a:r>
          </a:p>
          <a:p>
            <a:r>
              <a:rPr lang="en-US" sz="1200" dirty="0">
                <a:latin typeface="Gotham" pitchFamily="2" charset="0"/>
                <a:cs typeface="Gotham" pitchFamily="2" charset="0"/>
              </a:rPr>
              <a:t>Example: </a:t>
            </a:r>
          </a:p>
          <a:p>
            <a:r>
              <a:rPr lang="en-US" sz="1200" dirty="0">
                <a:latin typeface="Gotham" pitchFamily="2" charset="0"/>
                <a:cs typeface="Gotham" pitchFamily="2" charset="0"/>
              </a:rPr>
              <a:t>IC: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900101145678</a:t>
            </a:r>
          </a:p>
          <a:p>
            <a:r>
              <a:rPr lang="en-US" sz="1200" dirty="0">
                <a:latin typeface="Gotham" pitchFamily="2" charset="0"/>
                <a:cs typeface="Gotham" pitchFamily="2" charset="0"/>
              </a:rPr>
              <a:t>Password: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01011990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(dd/mm/</a:t>
            </a:r>
            <a:r>
              <a:rPr lang="en-US" sz="1200" dirty="0" err="1">
                <a:latin typeface="Gotham" pitchFamily="2" charset="0"/>
                <a:cs typeface="Gotham" pitchFamily="2" charset="0"/>
              </a:rPr>
              <a:t>yyyy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 format)</a:t>
            </a:r>
            <a:endParaRPr lang="en-US" sz="1200" b="1" dirty="0">
              <a:latin typeface="Gotham" pitchFamily="2" charset="0"/>
              <a:cs typeface="Gotham" pitchFamily="2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EB2D8145-FFA4-2303-C7D2-C590470A43C5}"/>
              </a:ext>
            </a:extLst>
          </p:cNvPr>
          <p:cNvSpPr txBox="1">
            <a:spLocks/>
          </p:cNvSpPr>
          <p:nvPr/>
        </p:nvSpPr>
        <p:spPr>
          <a:xfrm>
            <a:off x="711875" y="518071"/>
            <a:ext cx="10533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LOG IN</a:t>
            </a:r>
          </a:p>
        </p:txBody>
      </p:sp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2BB8481D-7DF7-F3C3-B3FC-C27AA78048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AC74251-EE4F-9FB5-6DA5-F979A9888F85}"/>
              </a:ext>
            </a:extLst>
          </p:cNvPr>
          <p:cNvGrpSpPr/>
          <p:nvPr/>
        </p:nvGrpSpPr>
        <p:grpSpPr>
          <a:xfrm>
            <a:off x="1354334" y="1161179"/>
            <a:ext cx="1814629" cy="3465685"/>
            <a:chOff x="1354334" y="1161179"/>
            <a:chExt cx="1814629" cy="346568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7572856-15A4-3E72-C79C-608298959F15}"/>
                </a:ext>
              </a:extLst>
            </p:cNvPr>
            <p:cNvGrpSpPr/>
            <p:nvPr/>
          </p:nvGrpSpPr>
          <p:grpSpPr>
            <a:xfrm>
              <a:off x="1458999" y="1240121"/>
              <a:ext cx="1605296" cy="3301578"/>
              <a:chOff x="1458999" y="1240121"/>
              <a:chExt cx="1605296" cy="3301578"/>
            </a:xfrm>
          </p:grpSpPr>
          <p:pic>
            <p:nvPicPr>
              <p:cNvPr id="8" name="Picture 7" descr="Graphical user interface, application&#10;&#10;Description automatically generated">
                <a:extLst>
                  <a:ext uri="{FF2B5EF4-FFF2-40B4-BE49-F238E27FC236}">
                    <a16:creationId xmlns:a16="http://schemas.microsoft.com/office/drawing/2014/main" id="{71ABA86F-5A59-9CA5-A92A-B48D2E67E7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101" b="11165"/>
              <a:stretch/>
            </p:blipFill>
            <p:spPr>
              <a:xfrm>
                <a:off x="1458999" y="1285080"/>
                <a:ext cx="1605295" cy="3211660"/>
              </a:xfrm>
              <a:prstGeom prst="rect">
                <a:avLst/>
              </a:prstGeom>
            </p:spPr>
          </p:pic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6CF42963-4244-79DC-41A8-C9AE625F8FB4}"/>
                  </a:ext>
                </a:extLst>
              </p:cNvPr>
              <p:cNvGrpSpPr/>
              <p:nvPr/>
            </p:nvGrpSpPr>
            <p:grpSpPr>
              <a:xfrm>
                <a:off x="1715930" y="1837500"/>
                <a:ext cx="1139048" cy="632241"/>
                <a:chOff x="1733246" y="1936628"/>
                <a:chExt cx="1102911" cy="612183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665DF2A1-6233-D0C9-616F-71498512A912}"/>
                    </a:ext>
                  </a:extLst>
                </p:cNvPr>
                <p:cNvSpPr/>
                <p:nvPr/>
              </p:nvSpPr>
              <p:spPr>
                <a:xfrm>
                  <a:off x="1803446" y="1936628"/>
                  <a:ext cx="962511" cy="61218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3" name="Picture 12" descr="A close-up of a logo&#10;&#10;AI-generated content may be incorrect.">
                  <a:extLst>
                    <a:ext uri="{FF2B5EF4-FFF2-40B4-BE49-F238E27FC236}">
                      <a16:creationId xmlns:a16="http://schemas.microsoft.com/office/drawing/2014/main" id="{6A2CD0EC-1254-4579-1985-7D1B152054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733246" y="1989450"/>
                  <a:ext cx="1102911" cy="559361"/>
                </a:xfrm>
                <a:prstGeom prst="rect">
                  <a:avLst/>
                </a:prstGeom>
              </p:spPr>
            </p:pic>
          </p:grp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B6DCDCD-5D1F-14C1-8FA3-C5C8035B2346}"/>
                  </a:ext>
                </a:extLst>
              </p:cNvPr>
              <p:cNvSpPr/>
              <p:nvPr/>
            </p:nvSpPr>
            <p:spPr>
              <a:xfrm>
                <a:off x="1459000" y="4076055"/>
                <a:ext cx="1605295" cy="465644"/>
              </a:xfrm>
              <a:prstGeom prst="rect">
                <a:avLst/>
              </a:prstGeom>
              <a:solidFill>
                <a:srgbClr val="18407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C530D72-D958-57BD-05EA-AE48F5020C1C}"/>
                  </a:ext>
                </a:extLst>
              </p:cNvPr>
              <p:cNvSpPr/>
              <p:nvPr/>
            </p:nvSpPr>
            <p:spPr>
              <a:xfrm>
                <a:off x="1459000" y="1240121"/>
                <a:ext cx="1605295" cy="4656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A8A7A5A-FFB2-6355-6B43-1FF8609B9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B2365EF-223E-245F-2F95-4F7264288702}"/>
              </a:ext>
            </a:extLst>
          </p:cNvPr>
          <p:cNvGrpSpPr/>
          <p:nvPr/>
        </p:nvGrpSpPr>
        <p:grpSpPr>
          <a:xfrm>
            <a:off x="8888648" y="1161179"/>
            <a:ext cx="1814629" cy="3465685"/>
            <a:chOff x="1354334" y="1161179"/>
            <a:chExt cx="1814629" cy="346568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FA1FE74-4CCB-A956-C7AB-42633BE65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58999" y="1243996"/>
              <a:ext cx="1602273" cy="329184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7B2BE63-716D-6BF9-CE18-07D223235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2354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54A2A-867C-8F83-C404-22969E822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 117">
            <a:extLst>
              <a:ext uri="{FF2B5EF4-FFF2-40B4-BE49-F238E27FC236}">
                <a16:creationId xmlns:a16="http://schemas.microsoft.com/office/drawing/2014/main" id="{C85B2617-E86C-08B9-EBEB-598036D1933B}"/>
              </a:ext>
            </a:extLst>
          </p:cNvPr>
          <p:cNvGrpSpPr/>
          <p:nvPr/>
        </p:nvGrpSpPr>
        <p:grpSpPr>
          <a:xfrm>
            <a:off x="3865773" y="1161179"/>
            <a:ext cx="1814629" cy="3465685"/>
            <a:chOff x="3865773" y="1161179"/>
            <a:chExt cx="1814629" cy="3465685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1D489C32-5619-4DF1-750C-1DB306F8F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3970439" y="1243996"/>
              <a:ext cx="1605295" cy="3293827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14A80FC3-AADB-B380-AD03-3E525C566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773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11E0C43B-2DD3-B9BD-0358-50BC85874CAD}"/>
              </a:ext>
            </a:extLst>
          </p:cNvPr>
          <p:cNvGrpSpPr/>
          <p:nvPr/>
        </p:nvGrpSpPr>
        <p:grpSpPr>
          <a:xfrm>
            <a:off x="1354334" y="1161179"/>
            <a:ext cx="1814629" cy="3465685"/>
            <a:chOff x="1354334" y="1161179"/>
            <a:chExt cx="1814629" cy="3465685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90C9A469-2B1C-8D5A-E9C8-EFC41E539C9D}"/>
                </a:ext>
              </a:extLst>
            </p:cNvPr>
            <p:cNvGrpSpPr/>
            <p:nvPr/>
          </p:nvGrpSpPr>
          <p:grpSpPr>
            <a:xfrm>
              <a:off x="1458999" y="1240121"/>
              <a:ext cx="1605296" cy="3301578"/>
              <a:chOff x="1458999" y="1240121"/>
              <a:chExt cx="1605296" cy="3301578"/>
            </a:xfrm>
          </p:grpSpPr>
          <p:pic>
            <p:nvPicPr>
              <p:cNvPr id="99" name="Picture 98" descr="Graphical user interface, application&#10;&#10;Description automatically generated">
                <a:extLst>
                  <a:ext uri="{FF2B5EF4-FFF2-40B4-BE49-F238E27FC236}">
                    <a16:creationId xmlns:a16="http://schemas.microsoft.com/office/drawing/2014/main" id="{3987FA5F-35B4-02D2-DE78-75FF0B7270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101" b="11165"/>
              <a:stretch/>
            </p:blipFill>
            <p:spPr>
              <a:xfrm>
                <a:off x="1458999" y="1285080"/>
                <a:ext cx="1605295" cy="3211660"/>
              </a:xfrm>
              <a:prstGeom prst="rect">
                <a:avLst/>
              </a:prstGeom>
            </p:spPr>
          </p:pic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B59EF9D3-9023-6CB0-EC80-4CE18F299E73}"/>
                  </a:ext>
                </a:extLst>
              </p:cNvPr>
              <p:cNvGrpSpPr/>
              <p:nvPr/>
            </p:nvGrpSpPr>
            <p:grpSpPr>
              <a:xfrm>
                <a:off x="1715930" y="1837500"/>
                <a:ext cx="1139048" cy="632241"/>
                <a:chOff x="1733246" y="1936628"/>
                <a:chExt cx="1102911" cy="612183"/>
              </a:xfrm>
            </p:grpSpPr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719F85DD-6423-198E-CDB6-084DFA176439}"/>
                    </a:ext>
                  </a:extLst>
                </p:cNvPr>
                <p:cNvSpPr/>
                <p:nvPr/>
              </p:nvSpPr>
              <p:spPr>
                <a:xfrm>
                  <a:off x="1803446" y="1936628"/>
                  <a:ext cx="962511" cy="61218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98" name="Picture 97" descr="A close-up of a logo&#10;&#10;AI-generated content may be incorrect.">
                  <a:extLst>
                    <a:ext uri="{FF2B5EF4-FFF2-40B4-BE49-F238E27FC236}">
                      <a16:creationId xmlns:a16="http://schemas.microsoft.com/office/drawing/2014/main" id="{14F27088-E5BA-AEAE-856D-9E26B8634E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733246" y="1989450"/>
                  <a:ext cx="1102911" cy="559361"/>
                </a:xfrm>
                <a:prstGeom prst="rect">
                  <a:avLst/>
                </a:prstGeom>
              </p:spPr>
            </p:pic>
          </p:grp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4BB09248-43CA-7C52-EB9C-942EC79370F0}"/>
                  </a:ext>
                </a:extLst>
              </p:cNvPr>
              <p:cNvSpPr/>
              <p:nvPr/>
            </p:nvSpPr>
            <p:spPr>
              <a:xfrm>
                <a:off x="1459000" y="4076055"/>
                <a:ext cx="1605295" cy="465644"/>
              </a:xfrm>
              <a:prstGeom prst="rect">
                <a:avLst/>
              </a:prstGeom>
              <a:solidFill>
                <a:srgbClr val="18407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E96BB8D-241E-3FE8-D27F-63BFBF8E0F45}"/>
                  </a:ext>
                </a:extLst>
              </p:cNvPr>
              <p:cNvSpPr/>
              <p:nvPr/>
            </p:nvSpPr>
            <p:spPr>
              <a:xfrm>
                <a:off x="1459000" y="1240121"/>
                <a:ext cx="1605295" cy="4656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504A5184-0A26-E5ED-889A-A4E2BC26D0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FF7A4E8-3D7D-1DBE-D1CA-EDE852872552}"/>
              </a:ext>
            </a:extLst>
          </p:cNvPr>
          <p:cNvGrpSpPr/>
          <p:nvPr/>
        </p:nvGrpSpPr>
        <p:grpSpPr>
          <a:xfrm>
            <a:off x="6377212" y="1161179"/>
            <a:ext cx="1814629" cy="3465685"/>
            <a:chOff x="6377212" y="1161179"/>
            <a:chExt cx="1814629" cy="3465685"/>
          </a:xfrm>
        </p:grpSpPr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DA3B867F-7E4D-77CB-0A8E-A297C3853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6481878" y="1244739"/>
              <a:ext cx="1605295" cy="3292341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DFF9E1A4-B6D2-66D3-C3A7-12CA29402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CA717A1C-75F9-67C7-C9D8-76EDB5915F49}"/>
              </a:ext>
            </a:extLst>
          </p:cNvPr>
          <p:cNvSpPr txBox="1"/>
          <p:nvPr/>
        </p:nvSpPr>
        <p:spPr>
          <a:xfrm>
            <a:off x="3451003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Select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Forgot Password/Username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CE8594E2-44E1-7D4D-BC31-BCA08C08EF8A}"/>
              </a:ext>
            </a:extLst>
          </p:cNvPr>
          <p:cNvSpPr txBox="1"/>
          <p:nvPr/>
        </p:nvSpPr>
        <p:spPr>
          <a:xfrm>
            <a:off x="5962442" y="4788641"/>
            <a:ext cx="2644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Enter email address to reset password or retrieve username and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SUBMIT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User will receive notification email to change password and retry the login process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B0B8DEFF-4452-BF56-2B0E-BE80672ED28B}"/>
              </a:ext>
            </a:extLst>
          </p:cNvPr>
          <p:cNvSpPr txBox="1">
            <a:spLocks/>
          </p:cNvSpPr>
          <p:nvPr/>
        </p:nvSpPr>
        <p:spPr>
          <a:xfrm>
            <a:off x="711875" y="518071"/>
            <a:ext cx="2970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FORGOT PASSWORD</a:t>
            </a:r>
          </a:p>
        </p:txBody>
      </p:sp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0CF6FDEC-845A-E630-0521-E1560D3382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0018355-32D6-0EDE-38D6-566863AC09DF}"/>
              </a:ext>
            </a:extLst>
          </p:cNvPr>
          <p:cNvSpPr/>
          <p:nvPr/>
        </p:nvSpPr>
        <p:spPr>
          <a:xfrm>
            <a:off x="4669104" y="2686556"/>
            <a:ext cx="906630" cy="20230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336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4DDCE-5892-EB05-F267-B5044D2B1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 117">
            <a:extLst>
              <a:ext uri="{FF2B5EF4-FFF2-40B4-BE49-F238E27FC236}">
                <a16:creationId xmlns:a16="http://schemas.microsoft.com/office/drawing/2014/main" id="{01792786-D2CE-45A8-C389-FC88A90F47A6}"/>
              </a:ext>
            </a:extLst>
          </p:cNvPr>
          <p:cNvGrpSpPr/>
          <p:nvPr/>
        </p:nvGrpSpPr>
        <p:grpSpPr>
          <a:xfrm>
            <a:off x="3865773" y="1161179"/>
            <a:ext cx="1814629" cy="3465685"/>
            <a:chOff x="3865773" y="1161179"/>
            <a:chExt cx="1814629" cy="3465685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B9D3647F-E27C-29C0-F8FD-9DAE007B44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3970439" y="1243996"/>
              <a:ext cx="1605295" cy="3293827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0AFF984F-534D-45B7-640A-4BF9F7A041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773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DAC74A44-C6B1-62AC-94FB-07F69FDC7D2B}"/>
              </a:ext>
            </a:extLst>
          </p:cNvPr>
          <p:cNvGrpSpPr/>
          <p:nvPr/>
        </p:nvGrpSpPr>
        <p:grpSpPr>
          <a:xfrm>
            <a:off x="1354334" y="1161179"/>
            <a:ext cx="1814629" cy="3465685"/>
            <a:chOff x="1354334" y="1161179"/>
            <a:chExt cx="1814629" cy="3465685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187A03AF-1401-BB20-6B78-A0AA48CE82EB}"/>
                </a:ext>
              </a:extLst>
            </p:cNvPr>
            <p:cNvGrpSpPr/>
            <p:nvPr/>
          </p:nvGrpSpPr>
          <p:grpSpPr>
            <a:xfrm>
              <a:off x="1458999" y="1240121"/>
              <a:ext cx="1605296" cy="3301578"/>
              <a:chOff x="1458999" y="1240121"/>
              <a:chExt cx="1605296" cy="3301578"/>
            </a:xfrm>
          </p:grpSpPr>
          <p:pic>
            <p:nvPicPr>
              <p:cNvPr id="99" name="Picture 98" descr="Graphical user interface, application&#10;&#10;Description automatically generated">
                <a:extLst>
                  <a:ext uri="{FF2B5EF4-FFF2-40B4-BE49-F238E27FC236}">
                    <a16:creationId xmlns:a16="http://schemas.microsoft.com/office/drawing/2014/main" id="{40D5E655-48D1-519E-4444-32913383015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101" b="11165"/>
              <a:stretch/>
            </p:blipFill>
            <p:spPr>
              <a:xfrm>
                <a:off x="1458999" y="1285080"/>
                <a:ext cx="1605295" cy="3211660"/>
              </a:xfrm>
              <a:prstGeom prst="rect">
                <a:avLst/>
              </a:prstGeom>
            </p:spPr>
          </p:pic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6ADB15B8-F8C9-1764-67D0-8EF49E2257E2}"/>
                  </a:ext>
                </a:extLst>
              </p:cNvPr>
              <p:cNvGrpSpPr/>
              <p:nvPr/>
            </p:nvGrpSpPr>
            <p:grpSpPr>
              <a:xfrm>
                <a:off x="1715930" y="1837500"/>
                <a:ext cx="1139048" cy="632241"/>
                <a:chOff x="1733246" y="1936628"/>
                <a:chExt cx="1102911" cy="612183"/>
              </a:xfrm>
            </p:grpSpPr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B34727E7-055D-3AC7-9132-1DFB07070585}"/>
                    </a:ext>
                  </a:extLst>
                </p:cNvPr>
                <p:cNvSpPr/>
                <p:nvPr/>
              </p:nvSpPr>
              <p:spPr>
                <a:xfrm>
                  <a:off x="1803446" y="1936628"/>
                  <a:ext cx="962511" cy="61218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98" name="Picture 97" descr="A close-up of a logo&#10;&#10;AI-generated content may be incorrect.">
                  <a:extLst>
                    <a:ext uri="{FF2B5EF4-FFF2-40B4-BE49-F238E27FC236}">
                      <a16:creationId xmlns:a16="http://schemas.microsoft.com/office/drawing/2014/main" id="{4ACAA521-538D-4A10-CF40-D7CAEE9C37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733246" y="1989450"/>
                  <a:ext cx="1102911" cy="559361"/>
                </a:xfrm>
                <a:prstGeom prst="rect">
                  <a:avLst/>
                </a:prstGeom>
              </p:spPr>
            </p:pic>
          </p:grp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7E95F290-C6C7-2450-50AD-0A45FEEBE15A}"/>
                  </a:ext>
                </a:extLst>
              </p:cNvPr>
              <p:cNvSpPr/>
              <p:nvPr/>
            </p:nvSpPr>
            <p:spPr>
              <a:xfrm>
                <a:off x="1459000" y="4076055"/>
                <a:ext cx="1605295" cy="465644"/>
              </a:xfrm>
              <a:prstGeom prst="rect">
                <a:avLst/>
              </a:prstGeom>
              <a:solidFill>
                <a:srgbClr val="18407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14258692-4BDA-A2A4-DD34-50BABF6CE6BA}"/>
                  </a:ext>
                </a:extLst>
              </p:cNvPr>
              <p:cNvSpPr/>
              <p:nvPr/>
            </p:nvSpPr>
            <p:spPr>
              <a:xfrm>
                <a:off x="1459000" y="1240121"/>
                <a:ext cx="1605295" cy="4656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B3D1D953-E846-383C-5067-C20F0F1148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6C170FB-B063-7D65-5A1E-E720875C4F12}"/>
              </a:ext>
            </a:extLst>
          </p:cNvPr>
          <p:cNvGrpSpPr/>
          <p:nvPr/>
        </p:nvGrpSpPr>
        <p:grpSpPr>
          <a:xfrm>
            <a:off x="6377212" y="1161179"/>
            <a:ext cx="1814629" cy="3465685"/>
            <a:chOff x="6377212" y="1161179"/>
            <a:chExt cx="1814629" cy="3465685"/>
          </a:xfrm>
        </p:grpSpPr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95384AAC-9B66-024A-05CE-30870BE6C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6481878" y="1243996"/>
              <a:ext cx="1605294" cy="3293827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543C8337-625A-746A-07BF-3030D949C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3E1014A-03C0-A2D1-7A8F-25D07FAC8673}"/>
              </a:ext>
            </a:extLst>
          </p:cNvPr>
          <p:cNvGrpSpPr/>
          <p:nvPr/>
        </p:nvGrpSpPr>
        <p:grpSpPr>
          <a:xfrm>
            <a:off x="8888651" y="1161179"/>
            <a:ext cx="1814629" cy="3465685"/>
            <a:chOff x="8888651" y="1161179"/>
            <a:chExt cx="1814629" cy="3465685"/>
          </a:xfrm>
        </p:grpSpPr>
        <p:pic>
          <p:nvPicPr>
            <p:cNvPr id="123" name="Picture 122">
              <a:extLst>
                <a:ext uri="{FF2B5EF4-FFF2-40B4-BE49-F238E27FC236}">
                  <a16:creationId xmlns:a16="http://schemas.microsoft.com/office/drawing/2014/main" id="{104A3E4E-0171-F1F5-9EAE-7D7B2B5B94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8993317" y="1243996"/>
              <a:ext cx="1605294" cy="3293827"/>
            </a:xfrm>
            <a:prstGeom prst="rect">
              <a:avLst/>
            </a:prstGeom>
          </p:spPr>
        </p:pic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id="{35A6EE3A-1B3E-9674-285F-65CAE0E81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88651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A3CD6CAD-654E-FCBA-665D-32D010D19EA2}"/>
              </a:ext>
            </a:extLst>
          </p:cNvPr>
          <p:cNvSpPr txBox="1"/>
          <p:nvPr/>
        </p:nvSpPr>
        <p:spPr>
          <a:xfrm>
            <a:off x="3451003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the fingerprint icon to enable biometric login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542D1A61-1208-C4E5-5B9C-AD7844B6F43D}"/>
              </a:ext>
            </a:extLst>
          </p:cNvPr>
          <p:cNvSpPr txBox="1"/>
          <p:nvPr/>
        </p:nvSpPr>
        <p:spPr>
          <a:xfrm>
            <a:off x="8473881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Once successful, user will redirect to homepage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247A5A66-C1C8-7E6D-6F9F-2F1AD0D82011}"/>
              </a:ext>
            </a:extLst>
          </p:cNvPr>
          <p:cNvSpPr txBox="1"/>
          <p:nvPr/>
        </p:nvSpPr>
        <p:spPr>
          <a:xfrm>
            <a:off x="5962442" y="4788641"/>
            <a:ext cx="264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Select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Enable Touch ID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to set up the biometric login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1FF99910-FC12-AC82-0B9E-A0EAF967BCE6}"/>
              </a:ext>
            </a:extLst>
          </p:cNvPr>
          <p:cNvSpPr txBox="1">
            <a:spLocks/>
          </p:cNvSpPr>
          <p:nvPr/>
        </p:nvSpPr>
        <p:spPr>
          <a:xfrm>
            <a:off x="711875" y="518071"/>
            <a:ext cx="2970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BIOMETRIC LOGIN</a:t>
            </a:r>
          </a:p>
        </p:txBody>
      </p:sp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7AEBE360-B40C-7CFB-C801-373B21CFF1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8F6F6B9-11DB-2505-3575-3109E5390FC8}"/>
              </a:ext>
            </a:extLst>
          </p:cNvPr>
          <p:cNvSpPr/>
          <p:nvPr/>
        </p:nvSpPr>
        <p:spPr>
          <a:xfrm>
            <a:off x="5168288" y="2329800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791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07127-3F82-648C-6F8C-ABCC08D1C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56D138F-B06D-3926-9A5C-D6BDB7A80C22}"/>
              </a:ext>
            </a:extLst>
          </p:cNvPr>
          <p:cNvGrpSpPr/>
          <p:nvPr/>
        </p:nvGrpSpPr>
        <p:grpSpPr>
          <a:xfrm>
            <a:off x="3865773" y="1161179"/>
            <a:ext cx="1814629" cy="3465685"/>
            <a:chOff x="1354334" y="1161179"/>
            <a:chExt cx="1814629" cy="346568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7CB07D0-EA59-3DC4-93AE-A74D21F21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58999" y="1243996"/>
              <a:ext cx="1602273" cy="329184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C8149E3-55B5-39F6-4309-60F1A59BFF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8D3633D-3067-CBF0-A327-385165FF0E79}"/>
              </a:ext>
            </a:extLst>
          </p:cNvPr>
          <p:cNvGrpSpPr/>
          <p:nvPr/>
        </p:nvGrpSpPr>
        <p:grpSpPr>
          <a:xfrm>
            <a:off x="6377212" y="1161179"/>
            <a:ext cx="1814629" cy="3465685"/>
            <a:chOff x="6377212" y="1161179"/>
            <a:chExt cx="1814629" cy="3465685"/>
          </a:xfrm>
        </p:grpSpPr>
        <p:pic>
          <p:nvPicPr>
            <p:cNvPr id="123" name="Picture 122">
              <a:extLst>
                <a:ext uri="{FF2B5EF4-FFF2-40B4-BE49-F238E27FC236}">
                  <a16:creationId xmlns:a16="http://schemas.microsoft.com/office/drawing/2014/main" id="{FF1A9356-F824-5AB5-0A91-68F030DA0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481879" y="1243996"/>
              <a:ext cx="1605294" cy="3293827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7F2F6744-2C34-D322-5206-F101B3BCDE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212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30432503-2B4F-5EF7-9818-E7EC57385919}"/>
              </a:ext>
            </a:extLst>
          </p:cNvPr>
          <p:cNvSpPr txBox="1"/>
          <p:nvPr/>
        </p:nvSpPr>
        <p:spPr>
          <a:xfrm>
            <a:off x="3451003" y="4788641"/>
            <a:ext cx="2644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the profile icon at the top of the screen to open Settings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3148FC26-1900-7EFE-C0B8-377F5A3C3A84}"/>
              </a:ext>
            </a:extLst>
          </p:cNvPr>
          <p:cNvSpPr txBox="1"/>
          <p:nvPr/>
        </p:nvSpPr>
        <p:spPr>
          <a:xfrm>
            <a:off x="5962442" y="4788641"/>
            <a:ext cx="2644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Select 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Biometric Settings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to enable or disable the biometric login</a:t>
            </a:r>
            <a:endParaRPr lang="en-US" sz="1200" b="1" dirty="0">
              <a:latin typeface="Gotham" pitchFamily="2" charset="0"/>
              <a:cs typeface="Gotham" pitchFamily="2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02CEC0B-39B4-54BB-53F2-8DCDF41346A5}"/>
              </a:ext>
            </a:extLst>
          </p:cNvPr>
          <p:cNvSpPr txBox="1">
            <a:spLocks/>
          </p:cNvSpPr>
          <p:nvPr/>
        </p:nvSpPr>
        <p:spPr>
          <a:xfrm>
            <a:off x="711874" y="518071"/>
            <a:ext cx="4774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ENABLE / DISABLE BIOMETRIC LOGIN</a:t>
            </a:r>
          </a:p>
        </p:txBody>
      </p:sp>
      <p:pic>
        <p:nvPicPr>
          <p:cNvPr id="2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387143AB-7D19-AAFE-DB11-FCC3FE28A4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15F26D1-6E8E-40BC-510D-22A15F768C83}"/>
              </a:ext>
            </a:extLst>
          </p:cNvPr>
          <p:cNvGrpSpPr/>
          <p:nvPr/>
        </p:nvGrpSpPr>
        <p:grpSpPr>
          <a:xfrm>
            <a:off x="1354334" y="1161179"/>
            <a:ext cx="1814629" cy="3465685"/>
            <a:chOff x="1354334" y="1161179"/>
            <a:chExt cx="1814629" cy="346568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AF48059-9F20-D017-C1DA-2D9C9A38E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458999" y="1243996"/>
              <a:ext cx="1605295" cy="3293827"/>
            </a:xfrm>
            <a:prstGeom prst="rect">
              <a:avLst/>
            </a:prstGeom>
          </p:spPr>
        </p:pic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C4C0935B-0D40-5623-6DC4-2DD1F0C092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5B78C056-4487-A244-0321-D4AD3864A3AE}"/>
              </a:ext>
            </a:extLst>
          </p:cNvPr>
          <p:cNvSpPr/>
          <p:nvPr/>
        </p:nvSpPr>
        <p:spPr>
          <a:xfrm>
            <a:off x="5183985" y="1207496"/>
            <a:ext cx="398471" cy="3984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45E46FA-ACAC-CB85-A753-DE1B50D6FFC7}"/>
              </a:ext>
            </a:extLst>
          </p:cNvPr>
          <p:cNvSpPr/>
          <p:nvPr/>
        </p:nvSpPr>
        <p:spPr>
          <a:xfrm>
            <a:off x="6595008" y="3115434"/>
            <a:ext cx="558351" cy="20230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414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E0726-3D52-C3B6-9CC3-2CA4B0FE2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F766403-CFE4-D83C-F0AB-5B7D1BDBE6BF}"/>
              </a:ext>
            </a:extLst>
          </p:cNvPr>
          <p:cNvGrpSpPr/>
          <p:nvPr/>
        </p:nvGrpSpPr>
        <p:grpSpPr>
          <a:xfrm>
            <a:off x="3865773" y="1161179"/>
            <a:ext cx="1814629" cy="3465685"/>
            <a:chOff x="1354334" y="1161179"/>
            <a:chExt cx="1814629" cy="346568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FA21BC2-0D93-AC55-C382-FAB51B693C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58999" y="1243996"/>
              <a:ext cx="1602273" cy="329184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76C4F74-DADE-C588-2F79-CD064E337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F59F66B4-697C-0FB4-7616-65FE3D7DC481}"/>
              </a:ext>
            </a:extLst>
          </p:cNvPr>
          <p:cNvGrpSpPr/>
          <p:nvPr/>
        </p:nvGrpSpPr>
        <p:grpSpPr>
          <a:xfrm>
            <a:off x="1354334" y="1161179"/>
            <a:ext cx="1814629" cy="3465685"/>
            <a:chOff x="1354334" y="1161179"/>
            <a:chExt cx="1814629" cy="3465685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AE2D3873-537A-33F0-3521-57AF6848627D}"/>
                </a:ext>
              </a:extLst>
            </p:cNvPr>
            <p:cNvGrpSpPr/>
            <p:nvPr/>
          </p:nvGrpSpPr>
          <p:grpSpPr>
            <a:xfrm>
              <a:off x="1458999" y="1240121"/>
              <a:ext cx="1605296" cy="3301578"/>
              <a:chOff x="1458999" y="1240121"/>
              <a:chExt cx="1605296" cy="3301578"/>
            </a:xfrm>
          </p:grpSpPr>
          <p:pic>
            <p:nvPicPr>
              <p:cNvPr id="99" name="Picture 98" descr="Graphical user interface, application&#10;&#10;Description automatically generated">
                <a:extLst>
                  <a:ext uri="{FF2B5EF4-FFF2-40B4-BE49-F238E27FC236}">
                    <a16:creationId xmlns:a16="http://schemas.microsoft.com/office/drawing/2014/main" id="{6597D4F1-77AF-357F-94BE-C250CBC0672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101" b="11165"/>
              <a:stretch/>
            </p:blipFill>
            <p:spPr>
              <a:xfrm>
                <a:off x="1458999" y="1285080"/>
                <a:ext cx="1605295" cy="3211660"/>
              </a:xfrm>
              <a:prstGeom prst="rect">
                <a:avLst/>
              </a:prstGeom>
            </p:spPr>
          </p:pic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A351692D-00A9-D969-1F66-381100C2BA05}"/>
                  </a:ext>
                </a:extLst>
              </p:cNvPr>
              <p:cNvGrpSpPr/>
              <p:nvPr/>
            </p:nvGrpSpPr>
            <p:grpSpPr>
              <a:xfrm>
                <a:off x="1715930" y="1837500"/>
                <a:ext cx="1139048" cy="632241"/>
                <a:chOff x="1733246" y="1936628"/>
                <a:chExt cx="1102911" cy="612183"/>
              </a:xfrm>
            </p:grpSpPr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6483FC88-0B15-14F5-1536-B1AFF7569E97}"/>
                    </a:ext>
                  </a:extLst>
                </p:cNvPr>
                <p:cNvSpPr/>
                <p:nvPr/>
              </p:nvSpPr>
              <p:spPr>
                <a:xfrm>
                  <a:off x="1803446" y="1936628"/>
                  <a:ext cx="962511" cy="61218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98" name="Picture 97" descr="A close-up of a logo&#10;&#10;AI-generated content may be incorrect.">
                  <a:extLst>
                    <a:ext uri="{FF2B5EF4-FFF2-40B4-BE49-F238E27FC236}">
                      <a16:creationId xmlns:a16="http://schemas.microsoft.com/office/drawing/2014/main" id="{3DDE249A-24AE-F0E9-7792-653CFDE7E3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733246" y="1989450"/>
                  <a:ext cx="1102911" cy="559361"/>
                </a:xfrm>
                <a:prstGeom prst="rect">
                  <a:avLst/>
                </a:prstGeom>
              </p:spPr>
            </p:pic>
          </p:grp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7A862FF0-975D-58A6-B79E-78311DD64D2B}"/>
                  </a:ext>
                </a:extLst>
              </p:cNvPr>
              <p:cNvSpPr/>
              <p:nvPr/>
            </p:nvSpPr>
            <p:spPr>
              <a:xfrm>
                <a:off x="1459000" y="4076055"/>
                <a:ext cx="1605295" cy="465644"/>
              </a:xfrm>
              <a:prstGeom prst="rect">
                <a:avLst/>
              </a:prstGeom>
              <a:solidFill>
                <a:srgbClr val="18407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0BAB4970-151C-4C3C-745D-62A231E27F6D}"/>
                  </a:ext>
                </a:extLst>
              </p:cNvPr>
              <p:cNvSpPr/>
              <p:nvPr/>
            </p:nvSpPr>
            <p:spPr>
              <a:xfrm>
                <a:off x="1459000" y="1240121"/>
                <a:ext cx="1605295" cy="4656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CDF30A05-8D64-07A1-FCE3-5130E58C2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334" y="1161179"/>
              <a:ext cx="1814629" cy="3465685"/>
            </a:xfrm>
            <a:prstGeom prst="rect">
              <a:avLst/>
            </a:prstGeom>
          </p:spPr>
        </p:pic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8716A56F-3C7C-7C21-A97D-78CB09B8BD29}"/>
              </a:ext>
            </a:extLst>
          </p:cNvPr>
          <p:cNvSpPr txBox="1"/>
          <p:nvPr/>
        </p:nvSpPr>
        <p:spPr>
          <a:xfrm>
            <a:off x="3451003" y="4788641"/>
            <a:ext cx="26441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The</a:t>
            </a:r>
            <a:r>
              <a:rPr lang="en-US" sz="1200" b="1" dirty="0">
                <a:latin typeface="Gotham" pitchFamily="2" charset="0"/>
                <a:cs typeface="Gotham" pitchFamily="2" charset="0"/>
              </a:rPr>
              <a:t> homepage highlight banner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showcases important updates and information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Tap the banner to read the full article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6B6F04DF-AA81-93F7-EA9C-7E09A2F2D69B}"/>
              </a:ext>
            </a:extLst>
          </p:cNvPr>
          <p:cNvSpPr txBox="1">
            <a:spLocks/>
          </p:cNvSpPr>
          <p:nvPr/>
        </p:nvSpPr>
        <p:spPr>
          <a:xfrm>
            <a:off x="711874" y="518071"/>
            <a:ext cx="41117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300" dirty="0">
                <a:latin typeface="Gotham" pitchFamily="2" charset="0"/>
                <a:cs typeface="Gotham" pitchFamily="2" charset="0"/>
              </a:rPr>
              <a:t>HOMEPAGE HIGHLIGHT BANNER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08904F6E-9F67-2532-A194-557499C0D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/>
        </p:blipFill>
        <p:spPr bwMode="auto">
          <a:xfrm>
            <a:off x="7020661" y="1598609"/>
            <a:ext cx="3306445" cy="1862900"/>
          </a:xfrm>
          <a:prstGeom prst="rect">
            <a:avLst/>
          </a:prstGeom>
          <a:noFill/>
          <a:ln w="12700">
            <a:solidFill>
              <a:srgbClr val="04406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D005CF-D52E-35BE-110C-D6D815DB4A08}"/>
              </a:ext>
            </a:extLst>
          </p:cNvPr>
          <p:cNvSpPr txBox="1"/>
          <p:nvPr/>
        </p:nvSpPr>
        <p:spPr>
          <a:xfrm>
            <a:off x="6899693" y="1176120"/>
            <a:ext cx="3679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200" dirty="0">
                <a:latin typeface="Gotham" pitchFamily="2" charset="0"/>
                <a:cs typeface="Gotham" pitchFamily="2" charset="0"/>
              </a:rPr>
              <a:t>Samples of highlight banner</a:t>
            </a:r>
            <a:endParaRPr lang="en-US" sz="1200" b="1" dirty="0">
              <a:latin typeface="Gotham" pitchFamily="2" charset="0"/>
              <a:cs typeface="Gotham" pitchFamily="2" charset="0"/>
            </a:endParaRPr>
          </a:p>
        </p:txBody>
      </p:sp>
      <p:pic>
        <p:nvPicPr>
          <p:cNvPr id="3" name="Logo Medix" descr="A close-up of a logo&#10;&#10;AI-generated content may be incorrect.">
            <a:extLst>
              <a:ext uri="{FF2B5EF4-FFF2-40B4-BE49-F238E27FC236}">
                <a16:creationId xmlns:a16="http://schemas.microsoft.com/office/drawing/2014/main" id="{99B29BB1-66A4-AC64-C4E7-CBE2162F99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8" b="24710"/>
          <a:stretch>
            <a:fillRect/>
          </a:stretch>
        </p:blipFill>
        <p:spPr>
          <a:xfrm>
            <a:off x="11058988" y="6345224"/>
            <a:ext cx="1072345" cy="384420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D42E72B-5CE9-E17C-FF8C-E7261E2D8609}"/>
              </a:ext>
            </a:extLst>
          </p:cNvPr>
          <p:cNvSpPr/>
          <p:nvPr/>
        </p:nvSpPr>
        <p:spPr>
          <a:xfrm>
            <a:off x="3970437" y="2448529"/>
            <a:ext cx="1605297" cy="97104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D2B30B02-0F97-0475-99BC-A73436B94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/>
        </p:blipFill>
        <p:spPr bwMode="auto">
          <a:xfrm>
            <a:off x="7020661" y="3702538"/>
            <a:ext cx="3306445" cy="1862899"/>
          </a:xfrm>
          <a:prstGeom prst="rect">
            <a:avLst/>
          </a:prstGeom>
          <a:noFill/>
          <a:ln w="12700">
            <a:solidFill>
              <a:srgbClr val="04406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17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7657</TotalTime>
  <Words>1084</Words>
  <Application>Microsoft Office PowerPoint</Application>
  <PresentationFormat>Widescreen</PresentationFormat>
  <Paragraphs>199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Aptos Display</vt:lpstr>
      <vt:lpstr>Gotham</vt:lpstr>
      <vt:lpstr>Wingdings</vt:lpstr>
      <vt:lpstr>Calibri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AINA MUNIRAH BINTI ABDUL RAHIM</dc:creator>
  <cp:lastModifiedBy>Muhammad Mahadhir Abd Shukor</cp:lastModifiedBy>
  <cp:revision>389</cp:revision>
  <dcterms:created xsi:type="dcterms:W3CDTF">2024-05-21T06:09:19Z</dcterms:created>
  <dcterms:modified xsi:type="dcterms:W3CDTF">2026-07-20T08:35:08Z</dcterms:modified>
</cp:coreProperties>
</file>