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8" r:id="rId2"/>
    <p:sldId id="266" r:id="rId3"/>
    <p:sldId id="267" r:id="rId4"/>
    <p:sldId id="260" r:id="rId5"/>
    <p:sldId id="262" r:id="rId6"/>
    <p:sldId id="265" r:id="rId7"/>
  </p:sldIdLst>
  <p:sldSz cx="6858000" cy="9144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8F8F8"/>
    <a:srgbClr val="CCFFFF"/>
    <a:srgbClr val="FFFF00"/>
    <a:srgbClr val="474747"/>
    <a:srgbClr val="92D05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643" autoAdjust="0"/>
    <p:restoredTop sz="95303" autoAdjust="0"/>
  </p:normalViewPr>
  <p:slideViewPr>
    <p:cSldViewPr snapToGrid="0">
      <p:cViewPr>
        <p:scale>
          <a:sx n="150" d="100"/>
          <a:sy n="150" d="100"/>
        </p:scale>
        <p:origin x="2130" y="-3204"/>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takaful-ikhlas.com.my.local\family\Finance-TIFB\ILP\Fund%20monthly%20performance%20for%20mobile%20app\FY%202022%2023\Jan%202023\Jan2023\TI-GF-TWRR%202023.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takaful-ikhlas.com.my.local\family\Finance-TIFB\ILP\Fund%20monthly%20performance%20for%20mobile%20app\FY%202022%2023\Jan%202023\Jan2023\TI-BF-TWRR%202023.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takaful-ikhlas.com.my.local\family\Finance-TIFB\ILP\Fund%20monthly%20performance%20for%20mobile%20app\FY%202022%2023\Jan%202023\Jan2023\TI-FIF-TWRR%20202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b="1" dirty="0"/>
              <a:t>Performance Since Inception</a:t>
            </a:r>
          </a:p>
        </c:rich>
      </c:tx>
      <c:layout>
        <c:manualLayout>
          <c:xMode val="edge"/>
          <c:yMode val="edge"/>
          <c:x val="0.3667762854335932"/>
          <c:y val="3.3475065507248623E-2"/>
        </c:manualLayout>
      </c:layout>
      <c:overlay val="0"/>
      <c:spPr>
        <a:noFill/>
        <a:ln w="25400">
          <a:noFill/>
        </a:ln>
      </c:spPr>
    </c:title>
    <c:autoTitleDeleted val="0"/>
    <c:plotArea>
      <c:layout>
        <c:manualLayout>
          <c:layoutTarget val="inner"/>
          <c:xMode val="edge"/>
          <c:yMode val="edge"/>
          <c:x val="0.10961725051340813"/>
          <c:y val="0.12199466235435891"/>
          <c:w val="0.89152061874618616"/>
          <c:h val="0.74411381153422618"/>
        </c:manualLayout>
      </c:layout>
      <c:lineChart>
        <c:grouping val="standard"/>
        <c:varyColors val="0"/>
        <c:ser>
          <c:idx val="0"/>
          <c:order val="0"/>
          <c:tx>
            <c:v>Portfolio</c:v>
          </c:tx>
          <c:spPr>
            <a:ln w="28575">
              <a:solidFill>
                <a:schemeClr val="tx1">
                  <a:lumMod val="75000"/>
                  <a:lumOff val="25000"/>
                </a:schemeClr>
              </a:solidFill>
              <a:prstDash val="solid"/>
            </a:ln>
          </c:spPr>
          <c:marker>
            <c:symbol val="none"/>
          </c:marker>
          <c:cat>
            <c:numRef>
              <c:f>TWRR!$A$4:$A$138</c:f>
              <c:numCache>
                <c:formatCode>mmm\-yy</c:formatCode>
                <c:ptCount val="135"/>
                <c:pt idx="0">
                  <c:v>40877</c:v>
                </c:pt>
                <c:pt idx="1">
                  <c:v>40908</c:v>
                </c:pt>
                <c:pt idx="2">
                  <c:v>40939</c:v>
                </c:pt>
                <c:pt idx="3">
                  <c:v>40968</c:v>
                </c:pt>
                <c:pt idx="4">
                  <c:v>40999</c:v>
                </c:pt>
                <c:pt idx="5">
                  <c:v>41029</c:v>
                </c:pt>
                <c:pt idx="6">
                  <c:v>41060</c:v>
                </c:pt>
                <c:pt idx="7">
                  <c:v>41090</c:v>
                </c:pt>
                <c:pt idx="8">
                  <c:v>41121</c:v>
                </c:pt>
                <c:pt idx="9">
                  <c:v>41152</c:v>
                </c:pt>
                <c:pt idx="10">
                  <c:v>41182</c:v>
                </c:pt>
                <c:pt idx="11">
                  <c:v>41213</c:v>
                </c:pt>
                <c:pt idx="12">
                  <c:v>41243</c:v>
                </c:pt>
                <c:pt idx="13">
                  <c:v>41274</c:v>
                </c:pt>
                <c:pt idx="14">
                  <c:v>41305</c:v>
                </c:pt>
                <c:pt idx="15">
                  <c:v>41333</c:v>
                </c:pt>
                <c:pt idx="16">
                  <c:v>41364</c:v>
                </c:pt>
                <c:pt idx="17">
                  <c:v>41394</c:v>
                </c:pt>
                <c:pt idx="18">
                  <c:v>41425</c:v>
                </c:pt>
                <c:pt idx="19">
                  <c:v>41455</c:v>
                </c:pt>
                <c:pt idx="20">
                  <c:v>41486</c:v>
                </c:pt>
                <c:pt idx="21">
                  <c:v>41517</c:v>
                </c:pt>
                <c:pt idx="22">
                  <c:v>41547</c:v>
                </c:pt>
                <c:pt idx="23">
                  <c:v>41578</c:v>
                </c:pt>
                <c:pt idx="24">
                  <c:v>41608</c:v>
                </c:pt>
                <c:pt idx="25">
                  <c:v>41639</c:v>
                </c:pt>
                <c:pt idx="26">
                  <c:v>41670</c:v>
                </c:pt>
                <c:pt idx="27">
                  <c:v>41698</c:v>
                </c:pt>
                <c:pt idx="28">
                  <c:v>41729</c:v>
                </c:pt>
                <c:pt idx="29">
                  <c:v>41759</c:v>
                </c:pt>
                <c:pt idx="30">
                  <c:v>41790</c:v>
                </c:pt>
                <c:pt idx="31">
                  <c:v>41820</c:v>
                </c:pt>
                <c:pt idx="32">
                  <c:v>41851</c:v>
                </c:pt>
                <c:pt idx="33">
                  <c:v>41882</c:v>
                </c:pt>
                <c:pt idx="34">
                  <c:v>41912</c:v>
                </c:pt>
                <c:pt idx="35">
                  <c:v>41943</c:v>
                </c:pt>
                <c:pt idx="36">
                  <c:v>41973</c:v>
                </c:pt>
                <c:pt idx="37">
                  <c:v>42004</c:v>
                </c:pt>
                <c:pt idx="38">
                  <c:v>42035</c:v>
                </c:pt>
                <c:pt idx="39">
                  <c:v>42063</c:v>
                </c:pt>
                <c:pt idx="40">
                  <c:v>42094</c:v>
                </c:pt>
                <c:pt idx="41">
                  <c:v>42124</c:v>
                </c:pt>
                <c:pt idx="42">
                  <c:v>42155</c:v>
                </c:pt>
                <c:pt idx="43">
                  <c:v>42185</c:v>
                </c:pt>
                <c:pt idx="44">
                  <c:v>42216</c:v>
                </c:pt>
                <c:pt idx="45">
                  <c:v>42247</c:v>
                </c:pt>
                <c:pt idx="46">
                  <c:v>42277</c:v>
                </c:pt>
                <c:pt idx="47">
                  <c:v>42308</c:v>
                </c:pt>
                <c:pt idx="48">
                  <c:v>42338</c:v>
                </c:pt>
                <c:pt idx="49">
                  <c:v>42369</c:v>
                </c:pt>
                <c:pt idx="50">
                  <c:v>42400</c:v>
                </c:pt>
                <c:pt idx="51">
                  <c:v>42429</c:v>
                </c:pt>
                <c:pt idx="52">
                  <c:v>42460</c:v>
                </c:pt>
                <c:pt idx="53">
                  <c:v>42490</c:v>
                </c:pt>
                <c:pt idx="54">
                  <c:v>42521</c:v>
                </c:pt>
                <c:pt idx="55">
                  <c:v>42551</c:v>
                </c:pt>
                <c:pt idx="56">
                  <c:v>42582</c:v>
                </c:pt>
                <c:pt idx="57">
                  <c:v>42613</c:v>
                </c:pt>
                <c:pt idx="58">
                  <c:v>42643</c:v>
                </c:pt>
                <c:pt idx="59">
                  <c:v>42674</c:v>
                </c:pt>
                <c:pt idx="60">
                  <c:v>42704</c:v>
                </c:pt>
                <c:pt idx="61">
                  <c:v>42735</c:v>
                </c:pt>
                <c:pt idx="62">
                  <c:v>42766</c:v>
                </c:pt>
                <c:pt idx="63">
                  <c:v>42794</c:v>
                </c:pt>
                <c:pt idx="64">
                  <c:v>42825</c:v>
                </c:pt>
                <c:pt idx="65">
                  <c:v>42855</c:v>
                </c:pt>
                <c:pt idx="66">
                  <c:v>42886</c:v>
                </c:pt>
                <c:pt idx="67">
                  <c:v>42916</c:v>
                </c:pt>
                <c:pt idx="68">
                  <c:v>42947</c:v>
                </c:pt>
                <c:pt idx="69">
                  <c:v>42978</c:v>
                </c:pt>
                <c:pt idx="70">
                  <c:v>43008</c:v>
                </c:pt>
                <c:pt idx="71">
                  <c:v>43039</c:v>
                </c:pt>
                <c:pt idx="72">
                  <c:v>43069</c:v>
                </c:pt>
                <c:pt idx="73">
                  <c:v>43100</c:v>
                </c:pt>
                <c:pt idx="74">
                  <c:v>43131</c:v>
                </c:pt>
                <c:pt idx="75">
                  <c:v>43159</c:v>
                </c:pt>
                <c:pt idx="76">
                  <c:v>43190</c:v>
                </c:pt>
                <c:pt idx="77">
                  <c:v>43220</c:v>
                </c:pt>
                <c:pt idx="78">
                  <c:v>43251</c:v>
                </c:pt>
                <c:pt idx="79">
                  <c:v>43281</c:v>
                </c:pt>
                <c:pt idx="80">
                  <c:v>43312</c:v>
                </c:pt>
                <c:pt idx="81">
                  <c:v>43343</c:v>
                </c:pt>
                <c:pt idx="82">
                  <c:v>43373</c:v>
                </c:pt>
                <c:pt idx="83">
                  <c:v>43404</c:v>
                </c:pt>
                <c:pt idx="84">
                  <c:v>43434</c:v>
                </c:pt>
                <c:pt idx="85">
                  <c:v>43465</c:v>
                </c:pt>
                <c:pt idx="86">
                  <c:v>43496</c:v>
                </c:pt>
                <c:pt idx="87">
                  <c:v>43524</c:v>
                </c:pt>
                <c:pt idx="88">
                  <c:v>43555</c:v>
                </c:pt>
                <c:pt idx="89">
                  <c:v>43585</c:v>
                </c:pt>
                <c:pt idx="90">
                  <c:v>43616</c:v>
                </c:pt>
                <c:pt idx="91">
                  <c:v>43646</c:v>
                </c:pt>
                <c:pt idx="92">
                  <c:v>43677</c:v>
                </c:pt>
                <c:pt idx="93">
                  <c:v>43708</c:v>
                </c:pt>
                <c:pt idx="94">
                  <c:v>43738</c:v>
                </c:pt>
                <c:pt idx="95">
                  <c:v>43769</c:v>
                </c:pt>
                <c:pt idx="96">
                  <c:v>43799</c:v>
                </c:pt>
                <c:pt idx="97">
                  <c:v>43830</c:v>
                </c:pt>
                <c:pt idx="98">
                  <c:v>43861</c:v>
                </c:pt>
                <c:pt idx="99">
                  <c:v>43890</c:v>
                </c:pt>
                <c:pt idx="100">
                  <c:v>43921</c:v>
                </c:pt>
                <c:pt idx="101">
                  <c:v>43951</c:v>
                </c:pt>
                <c:pt idx="102">
                  <c:v>43982</c:v>
                </c:pt>
                <c:pt idx="103">
                  <c:v>44012</c:v>
                </c:pt>
                <c:pt idx="104">
                  <c:v>44043</c:v>
                </c:pt>
                <c:pt idx="105">
                  <c:v>44074</c:v>
                </c:pt>
                <c:pt idx="106">
                  <c:v>44104</c:v>
                </c:pt>
                <c:pt idx="107">
                  <c:v>44135</c:v>
                </c:pt>
                <c:pt idx="108">
                  <c:v>44165</c:v>
                </c:pt>
                <c:pt idx="109">
                  <c:v>44196</c:v>
                </c:pt>
                <c:pt idx="110">
                  <c:v>44227</c:v>
                </c:pt>
                <c:pt idx="111">
                  <c:v>44255</c:v>
                </c:pt>
                <c:pt idx="112">
                  <c:v>44286</c:v>
                </c:pt>
                <c:pt idx="113">
                  <c:v>44316</c:v>
                </c:pt>
                <c:pt idx="114">
                  <c:v>44347</c:v>
                </c:pt>
                <c:pt idx="115">
                  <c:v>44377</c:v>
                </c:pt>
                <c:pt idx="116">
                  <c:v>44408</c:v>
                </c:pt>
                <c:pt idx="117">
                  <c:v>44439</c:v>
                </c:pt>
                <c:pt idx="118">
                  <c:v>44469</c:v>
                </c:pt>
                <c:pt idx="119">
                  <c:v>44500</c:v>
                </c:pt>
                <c:pt idx="120">
                  <c:v>44530</c:v>
                </c:pt>
                <c:pt idx="121">
                  <c:v>44561</c:v>
                </c:pt>
                <c:pt idx="122">
                  <c:v>44592</c:v>
                </c:pt>
                <c:pt idx="123">
                  <c:v>44620</c:v>
                </c:pt>
                <c:pt idx="124">
                  <c:v>44651</c:v>
                </c:pt>
                <c:pt idx="125">
                  <c:v>44681</c:v>
                </c:pt>
                <c:pt idx="126">
                  <c:v>44712</c:v>
                </c:pt>
                <c:pt idx="127">
                  <c:v>44742</c:v>
                </c:pt>
                <c:pt idx="128">
                  <c:v>44773</c:v>
                </c:pt>
                <c:pt idx="129">
                  <c:v>44804</c:v>
                </c:pt>
                <c:pt idx="130">
                  <c:v>44834</c:v>
                </c:pt>
                <c:pt idx="131">
                  <c:v>44865</c:v>
                </c:pt>
                <c:pt idx="132">
                  <c:v>44895</c:v>
                </c:pt>
                <c:pt idx="133">
                  <c:v>44926</c:v>
                </c:pt>
                <c:pt idx="134">
                  <c:v>44957</c:v>
                </c:pt>
              </c:numCache>
            </c:numRef>
          </c:cat>
          <c:val>
            <c:numRef>
              <c:f>TWRR!$M$4:$M$138</c:f>
              <c:numCache>
                <c:formatCode>0.00%</c:formatCode>
                <c:ptCount val="135"/>
                <c:pt idx="0">
                  <c:v>1.0971486978670342E-3</c:v>
                </c:pt>
                <c:pt idx="1">
                  <c:v>5.4942595878066713E-2</c:v>
                </c:pt>
                <c:pt idx="2">
                  <c:v>7.3540890641501155E-2</c:v>
                </c:pt>
                <c:pt idx="3">
                  <c:v>9.5950387851149621E-2</c:v>
                </c:pt>
                <c:pt idx="4">
                  <c:v>0.10023745446718069</c:v>
                </c:pt>
                <c:pt idx="5">
                  <c:v>0.10040657474876369</c:v>
                </c:pt>
                <c:pt idx="6">
                  <c:v>0.10556526919802112</c:v>
                </c:pt>
                <c:pt idx="7">
                  <c:v>0.13849246044139796</c:v>
                </c:pt>
                <c:pt idx="8">
                  <c:v>0.11510189508696356</c:v>
                </c:pt>
                <c:pt idx="9">
                  <c:v>0.17992846343422575</c:v>
                </c:pt>
                <c:pt idx="10">
                  <c:v>0.1835781776549803</c:v>
                </c:pt>
                <c:pt idx="11">
                  <c:v>0.19162967298632627</c:v>
                </c:pt>
                <c:pt idx="12">
                  <c:v>0.15330425544976545</c:v>
                </c:pt>
                <c:pt idx="13">
                  <c:v>0.21033848521776388</c:v>
                </c:pt>
                <c:pt idx="14">
                  <c:v>0.1777574174539287</c:v>
                </c:pt>
                <c:pt idx="15">
                  <c:v>0.18283912241278877</c:v>
                </c:pt>
                <c:pt idx="16">
                  <c:v>0.21914645717906422</c:v>
                </c:pt>
                <c:pt idx="17">
                  <c:v>0.25872468874104881</c:v>
                </c:pt>
                <c:pt idx="18">
                  <c:v>0.35454138585993578</c:v>
                </c:pt>
                <c:pt idx="19">
                  <c:v>0.34801927797873744</c:v>
                </c:pt>
                <c:pt idx="20">
                  <c:v>0.3637950943099697</c:v>
                </c:pt>
                <c:pt idx="21">
                  <c:v>0.33846489517014922</c:v>
                </c:pt>
                <c:pt idx="22">
                  <c:v>0.38595340318063087</c:v>
                </c:pt>
                <c:pt idx="23">
                  <c:v>0.43720368743044435</c:v>
                </c:pt>
                <c:pt idx="24">
                  <c:v>0.44813320872321349</c:v>
                </c:pt>
                <c:pt idx="25">
                  <c:v>0.49667844240901471</c:v>
                </c:pt>
                <c:pt idx="26">
                  <c:v>0.45499960957579821</c:v>
                </c:pt>
                <c:pt idx="27">
                  <c:v>0.47561318712007195</c:v>
                </c:pt>
                <c:pt idx="28">
                  <c:v>0.50697183097302334</c:v>
                </c:pt>
                <c:pt idx="29">
                  <c:v>0.50723435728847543</c:v>
                </c:pt>
                <c:pt idx="30">
                  <c:v>0.50778138877236612</c:v>
                </c:pt>
                <c:pt idx="31">
                  <c:v>0.54777824865326763</c:v>
                </c:pt>
                <c:pt idx="32">
                  <c:v>0.538227362460304</c:v>
                </c:pt>
                <c:pt idx="33">
                  <c:v>0.52511849748887629</c:v>
                </c:pt>
                <c:pt idx="34">
                  <c:v>0.52607404315249706</c:v>
                </c:pt>
                <c:pt idx="35">
                  <c:v>0.54358758035109123</c:v>
                </c:pt>
                <c:pt idx="36">
                  <c:v>0.51813044904982308</c:v>
                </c:pt>
                <c:pt idx="37">
                  <c:v>0.4719298004149326</c:v>
                </c:pt>
                <c:pt idx="38">
                  <c:v>0.51845285974874145</c:v>
                </c:pt>
                <c:pt idx="39">
                  <c:v>0.54565841367313594</c:v>
                </c:pt>
                <c:pt idx="40">
                  <c:v>0.55059296964327764</c:v>
                </c:pt>
                <c:pt idx="41">
                  <c:v>0.56982109237829737</c:v>
                </c:pt>
                <c:pt idx="42">
                  <c:v>0.52573183350707531</c:v>
                </c:pt>
                <c:pt idx="43">
                  <c:v>0.47781917846086408</c:v>
                </c:pt>
                <c:pt idx="44">
                  <c:v>0.504490198716258</c:v>
                </c:pt>
                <c:pt idx="45">
                  <c:v>0.43090608192657442</c:v>
                </c:pt>
                <c:pt idx="46">
                  <c:v>0.47936783568964314</c:v>
                </c:pt>
                <c:pt idx="47">
                  <c:v>0.51977317709414517</c:v>
                </c:pt>
                <c:pt idx="48">
                  <c:v>0.51522162767965307</c:v>
                </c:pt>
                <c:pt idx="49">
                  <c:v>0.55844720007603499</c:v>
                </c:pt>
                <c:pt idx="50">
                  <c:v>0.49833072279897994</c:v>
                </c:pt>
                <c:pt idx="51">
                  <c:v>0.48461433808750165</c:v>
                </c:pt>
                <c:pt idx="52">
                  <c:v>0.51046516525114116</c:v>
                </c:pt>
                <c:pt idx="53">
                  <c:v>0.48159342811570105</c:v>
                </c:pt>
                <c:pt idx="54">
                  <c:v>0.46648709169301394</c:v>
                </c:pt>
                <c:pt idx="55">
                  <c:v>0.47971538065744124</c:v>
                </c:pt>
                <c:pt idx="56">
                  <c:v>0.48664795420866636</c:v>
                </c:pt>
                <c:pt idx="57">
                  <c:v>0.50710047935454883</c:v>
                </c:pt>
                <c:pt idx="58">
                  <c:v>0.49648646806293595</c:v>
                </c:pt>
                <c:pt idx="59">
                  <c:v>0.50581901974819021</c:v>
                </c:pt>
                <c:pt idx="60">
                  <c:v>0.45722119938714623</c:v>
                </c:pt>
                <c:pt idx="61">
                  <c:v>0.46759412495914687</c:v>
                </c:pt>
                <c:pt idx="62">
                  <c:v>0.4881719480421518</c:v>
                </c:pt>
                <c:pt idx="63">
                  <c:v>0.50128230748596514</c:v>
                </c:pt>
                <c:pt idx="64">
                  <c:v>0.57690015603243716</c:v>
                </c:pt>
                <c:pt idx="65">
                  <c:v>0.60106596427687187</c:v>
                </c:pt>
                <c:pt idx="66">
                  <c:v>0.58236289034612976</c:v>
                </c:pt>
                <c:pt idx="67">
                  <c:v>0.58447324355750241</c:v>
                </c:pt>
                <c:pt idx="68">
                  <c:v>0.57246037831673213</c:v>
                </c:pt>
                <c:pt idx="69">
                  <c:v>0.5817762693741495</c:v>
                </c:pt>
                <c:pt idx="70">
                  <c:v>0.58907884383384279</c:v>
                </c:pt>
                <c:pt idx="71">
                  <c:v>0.62145415930612669</c:v>
                </c:pt>
                <c:pt idx="72">
                  <c:v>0.60406589782037812</c:v>
                </c:pt>
                <c:pt idx="73">
                  <c:v>0.66394106657884033</c:v>
                </c:pt>
                <c:pt idx="74">
                  <c:v>0.682763879318943</c:v>
                </c:pt>
                <c:pt idx="75">
                  <c:v>0.64123443527377866</c:v>
                </c:pt>
                <c:pt idx="76">
                  <c:v>0.62152722199711063</c:v>
                </c:pt>
                <c:pt idx="77">
                  <c:v>0.62899981010942496</c:v>
                </c:pt>
                <c:pt idx="78">
                  <c:v>0.51565876692164259</c:v>
                </c:pt>
                <c:pt idx="79">
                  <c:v>0.52096265844512391</c:v>
                </c:pt>
                <c:pt idx="80">
                  <c:v>0.5939757902654903</c:v>
                </c:pt>
                <c:pt idx="81">
                  <c:v>0.58451263133695286</c:v>
                </c:pt>
                <c:pt idx="82">
                  <c:v>0.56547144434914376</c:v>
                </c:pt>
                <c:pt idx="83">
                  <c:v>0.47146764216008985</c:v>
                </c:pt>
                <c:pt idx="84">
                  <c:v>0.4489936928813032</c:v>
                </c:pt>
                <c:pt idx="85">
                  <c:v>0.43770033159767774</c:v>
                </c:pt>
                <c:pt idx="86">
                  <c:v>0.44907919929470341</c:v>
                </c:pt>
                <c:pt idx="87">
                  <c:v>0.47859277574527126</c:v>
                </c:pt>
                <c:pt idx="88">
                  <c:v>0.48090257895501431</c:v>
                </c:pt>
                <c:pt idx="89">
                  <c:v>0.50464864896888417</c:v>
                </c:pt>
                <c:pt idx="90">
                  <c:v>0.49016101873014284</c:v>
                </c:pt>
                <c:pt idx="91">
                  <c:v>0.53415284793527018</c:v>
                </c:pt>
                <c:pt idx="92">
                  <c:v>0.5186494427889623</c:v>
                </c:pt>
                <c:pt idx="93">
                  <c:v>0.50499477375612312</c:v>
                </c:pt>
                <c:pt idx="94">
                  <c:v>0.50149991262364524</c:v>
                </c:pt>
                <c:pt idx="95">
                  <c:v>0.51144291744183423</c:v>
                </c:pt>
                <c:pt idx="96">
                  <c:v>0.48551486462255333</c:v>
                </c:pt>
                <c:pt idx="97">
                  <c:v>0.53127727308170347</c:v>
                </c:pt>
                <c:pt idx="98">
                  <c:v>0.47440808440230287</c:v>
                </c:pt>
                <c:pt idx="99">
                  <c:v>0.42271899301289095</c:v>
                </c:pt>
                <c:pt idx="100">
                  <c:v>0.28566384415684642</c:v>
                </c:pt>
                <c:pt idx="101">
                  <c:v>0.36961479593155144</c:v>
                </c:pt>
                <c:pt idx="102">
                  <c:v>0.45680228743010254</c:v>
                </c:pt>
                <c:pt idx="103">
                  <c:v>0.45538289406658072</c:v>
                </c:pt>
                <c:pt idx="104">
                  <c:v>0.589174924923896</c:v>
                </c:pt>
                <c:pt idx="105">
                  <c:v>0.55340121917020624</c:v>
                </c:pt>
                <c:pt idx="106">
                  <c:v>0.53033464011422327</c:v>
                </c:pt>
                <c:pt idx="107">
                  <c:v>0.48674653841006688</c:v>
                </c:pt>
                <c:pt idx="108">
                  <c:v>0.52874617693196591</c:v>
                </c:pt>
                <c:pt idx="109">
                  <c:v>0.55891943955778434</c:v>
                </c:pt>
                <c:pt idx="110">
                  <c:v>0.51748765320506784</c:v>
                </c:pt>
                <c:pt idx="111">
                  <c:v>0.5603140407375673</c:v>
                </c:pt>
                <c:pt idx="112">
                  <c:v>0.56289537855434602</c:v>
                </c:pt>
                <c:pt idx="113">
                  <c:v>0.56456944754115312</c:v>
                </c:pt>
                <c:pt idx="114">
                  <c:v>0.5058101378607498</c:v>
                </c:pt>
                <c:pt idx="115">
                  <c:v>0.4328262049006375</c:v>
                </c:pt>
                <c:pt idx="116">
                  <c:v>0.40939980976814905</c:v>
                </c:pt>
                <c:pt idx="117">
                  <c:v>0.48806813491670908</c:v>
                </c:pt>
                <c:pt idx="118">
                  <c:v>0.47007861569835008</c:v>
                </c:pt>
                <c:pt idx="119">
                  <c:v>0.50159789011994538</c:v>
                </c:pt>
                <c:pt idx="120">
                  <c:v>0.45291540617356207</c:v>
                </c:pt>
                <c:pt idx="121">
                  <c:v>0.4808934058018357</c:v>
                </c:pt>
                <c:pt idx="122">
                  <c:v>0.41467982766498013</c:v>
                </c:pt>
                <c:pt idx="123">
                  <c:v>0.48062285217852074</c:v>
                </c:pt>
                <c:pt idx="124">
                  <c:v>0.47498225983544762</c:v>
                </c:pt>
                <c:pt idx="125">
                  <c:v>0.49271813460517899</c:v>
                </c:pt>
                <c:pt idx="126">
                  <c:v>0.44117683571664812</c:v>
                </c:pt>
                <c:pt idx="127">
                  <c:v>0.32358018171019221</c:v>
                </c:pt>
                <c:pt idx="128">
                  <c:v>0.34899823898766469</c:v>
                </c:pt>
                <c:pt idx="129">
                  <c:v>0.35276839552415296</c:v>
                </c:pt>
                <c:pt idx="130">
                  <c:v>0.27410943171692392</c:v>
                </c:pt>
                <c:pt idx="131">
                  <c:v>0.30915927483271477</c:v>
                </c:pt>
                <c:pt idx="132">
                  <c:v>0.33970355266235197</c:v>
                </c:pt>
                <c:pt idx="133">
                  <c:v>0.3715806264647401</c:v>
                </c:pt>
                <c:pt idx="134">
                  <c:v>0.36892856615148761</c:v>
                </c:pt>
              </c:numCache>
            </c:numRef>
          </c:val>
          <c:smooth val="0"/>
          <c:extLst>
            <c:ext xmlns:c16="http://schemas.microsoft.com/office/drawing/2014/chart" uri="{C3380CC4-5D6E-409C-BE32-E72D297353CC}">
              <c16:uniqueId val="{00000000-DFFA-4DBF-93F4-AD30F215F64F}"/>
            </c:ext>
          </c:extLst>
        </c:ser>
        <c:ser>
          <c:idx val="1"/>
          <c:order val="1"/>
          <c:tx>
            <c:v>Benchmark</c:v>
          </c:tx>
          <c:spPr>
            <a:ln w="28575">
              <a:solidFill>
                <a:schemeClr val="bg1">
                  <a:lumMod val="50000"/>
                </a:schemeClr>
              </a:solidFill>
              <a:prstDash val="solid"/>
            </a:ln>
          </c:spPr>
          <c:marker>
            <c:symbol val="none"/>
          </c:marker>
          <c:cat>
            <c:numRef>
              <c:f>TWRR!$A$4:$A$138</c:f>
              <c:numCache>
                <c:formatCode>mmm\-yy</c:formatCode>
                <c:ptCount val="135"/>
                <c:pt idx="0">
                  <c:v>40877</c:v>
                </c:pt>
                <c:pt idx="1">
                  <c:v>40908</c:v>
                </c:pt>
                <c:pt idx="2">
                  <c:v>40939</c:v>
                </c:pt>
                <c:pt idx="3">
                  <c:v>40968</c:v>
                </c:pt>
                <c:pt idx="4">
                  <c:v>40999</c:v>
                </c:pt>
                <c:pt idx="5">
                  <c:v>41029</c:v>
                </c:pt>
                <c:pt idx="6">
                  <c:v>41060</c:v>
                </c:pt>
                <c:pt idx="7">
                  <c:v>41090</c:v>
                </c:pt>
                <c:pt idx="8">
                  <c:v>41121</c:v>
                </c:pt>
                <c:pt idx="9">
                  <c:v>41152</c:v>
                </c:pt>
                <c:pt idx="10">
                  <c:v>41182</c:v>
                </c:pt>
                <c:pt idx="11">
                  <c:v>41213</c:v>
                </c:pt>
                <c:pt idx="12">
                  <c:v>41243</c:v>
                </c:pt>
                <c:pt idx="13">
                  <c:v>41274</c:v>
                </c:pt>
                <c:pt idx="14">
                  <c:v>41305</c:v>
                </c:pt>
                <c:pt idx="15">
                  <c:v>41333</c:v>
                </c:pt>
                <c:pt idx="16">
                  <c:v>41364</c:v>
                </c:pt>
                <c:pt idx="17">
                  <c:v>41394</c:v>
                </c:pt>
                <c:pt idx="18">
                  <c:v>41425</c:v>
                </c:pt>
                <c:pt idx="19">
                  <c:v>41455</c:v>
                </c:pt>
                <c:pt idx="20">
                  <c:v>41486</c:v>
                </c:pt>
                <c:pt idx="21">
                  <c:v>41517</c:v>
                </c:pt>
                <c:pt idx="22">
                  <c:v>41547</c:v>
                </c:pt>
                <c:pt idx="23">
                  <c:v>41578</c:v>
                </c:pt>
                <c:pt idx="24">
                  <c:v>41608</c:v>
                </c:pt>
                <c:pt idx="25">
                  <c:v>41639</c:v>
                </c:pt>
                <c:pt idx="26">
                  <c:v>41670</c:v>
                </c:pt>
                <c:pt idx="27">
                  <c:v>41698</c:v>
                </c:pt>
                <c:pt idx="28">
                  <c:v>41729</c:v>
                </c:pt>
                <c:pt idx="29">
                  <c:v>41759</c:v>
                </c:pt>
                <c:pt idx="30">
                  <c:v>41790</c:v>
                </c:pt>
                <c:pt idx="31">
                  <c:v>41820</c:v>
                </c:pt>
                <c:pt idx="32">
                  <c:v>41851</c:v>
                </c:pt>
                <c:pt idx="33">
                  <c:v>41882</c:v>
                </c:pt>
                <c:pt idx="34">
                  <c:v>41912</c:v>
                </c:pt>
                <c:pt idx="35">
                  <c:v>41943</c:v>
                </c:pt>
                <c:pt idx="36">
                  <c:v>41973</c:v>
                </c:pt>
                <c:pt idx="37">
                  <c:v>42004</c:v>
                </c:pt>
                <c:pt idx="38">
                  <c:v>42035</c:v>
                </c:pt>
                <c:pt idx="39">
                  <c:v>42063</c:v>
                </c:pt>
                <c:pt idx="40">
                  <c:v>42094</c:v>
                </c:pt>
                <c:pt idx="41">
                  <c:v>42124</c:v>
                </c:pt>
                <c:pt idx="42">
                  <c:v>42155</c:v>
                </c:pt>
                <c:pt idx="43">
                  <c:v>42185</c:v>
                </c:pt>
                <c:pt idx="44">
                  <c:v>42216</c:v>
                </c:pt>
                <c:pt idx="45">
                  <c:v>42247</c:v>
                </c:pt>
                <c:pt idx="46">
                  <c:v>42277</c:v>
                </c:pt>
                <c:pt idx="47">
                  <c:v>42308</c:v>
                </c:pt>
                <c:pt idx="48">
                  <c:v>42338</c:v>
                </c:pt>
                <c:pt idx="49">
                  <c:v>42369</c:v>
                </c:pt>
                <c:pt idx="50">
                  <c:v>42400</c:v>
                </c:pt>
                <c:pt idx="51">
                  <c:v>42429</c:v>
                </c:pt>
                <c:pt idx="52">
                  <c:v>42460</c:v>
                </c:pt>
                <c:pt idx="53">
                  <c:v>42490</c:v>
                </c:pt>
                <c:pt idx="54">
                  <c:v>42521</c:v>
                </c:pt>
                <c:pt idx="55">
                  <c:v>42551</c:v>
                </c:pt>
                <c:pt idx="56">
                  <c:v>42582</c:v>
                </c:pt>
                <c:pt idx="57">
                  <c:v>42613</c:v>
                </c:pt>
                <c:pt idx="58">
                  <c:v>42643</c:v>
                </c:pt>
                <c:pt idx="59">
                  <c:v>42674</c:v>
                </c:pt>
                <c:pt idx="60">
                  <c:v>42704</c:v>
                </c:pt>
                <c:pt idx="61">
                  <c:v>42735</c:v>
                </c:pt>
                <c:pt idx="62">
                  <c:v>42766</c:v>
                </c:pt>
                <c:pt idx="63">
                  <c:v>42794</c:v>
                </c:pt>
                <c:pt idx="64">
                  <c:v>42825</c:v>
                </c:pt>
                <c:pt idx="65">
                  <c:v>42855</c:v>
                </c:pt>
                <c:pt idx="66">
                  <c:v>42886</c:v>
                </c:pt>
                <c:pt idx="67">
                  <c:v>42916</c:v>
                </c:pt>
                <c:pt idx="68">
                  <c:v>42947</c:v>
                </c:pt>
                <c:pt idx="69">
                  <c:v>42978</c:v>
                </c:pt>
                <c:pt idx="70">
                  <c:v>43008</c:v>
                </c:pt>
                <c:pt idx="71">
                  <c:v>43039</c:v>
                </c:pt>
                <c:pt idx="72">
                  <c:v>43069</c:v>
                </c:pt>
                <c:pt idx="73">
                  <c:v>43100</c:v>
                </c:pt>
                <c:pt idx="74">
                  <c:v>43131</c:v>
                </c:pt>
                <c:pt idx="75">
                  <c:v>43159</c:v>
                </c:pt>
                <c:pt idx="76">
                  <c:v>43190</c:v>
                </c:pt>
                <c:pt idx="77">
                  <c:v>43220</c:v>
                </c:pt>
                <c:pt idx="78">
                  <c:v>43251</c:v>
                </c:pt>
                <c:pt idx="79">
                  <c:v>43281</c:v>
                </c:pt>
                <c:pt idx="80">
                  <c:v>43312</c:v>
                </c:pt>
                <c:pt idx="81">
                  <c:v>43343</c:v>
                </c:pt>
                <c:pt idx="82">
                  <c:v>43373</c:v>
                </c:pt>
                <c:pt idx="83">
                  <c:v>43404</c:v>
                </c:pt>
                <c:pt idx="84">
                  <c:v>43434</c:v>
                </c:pt>
                <c:pt idx="85">
                  <c:v>43465</c:v>
                </c:pt>
                <c:pt idx="86">
                  <c:v>43496</c:v>
                </c:pt>
                <c:pt idx="87">
                  <c:v>43524</c:v>
                </c:pt>
                <c:pt idx="88">
                  <c:v>43555</c:v>
                </c:pt>
                <c:pt idx="89">
                  <c:v>43585</c:v>
                </c:pt>
                <c:pt idx="90">
                  <c:v>43616</c:v>
                </c:pt>
                <c:pt idx="91">
                  <c:v>43646</c:v>
                </c:pt>
                <c:pt idx="92">
                  <c:v>43677</c:v>
                </c:pt>
                <c:pt idx="93">
                  <c:v>43708</c:v>
                </c:pt>
                <c:pt idx="94">
                  <c:v>43738</c:v>
                </c:pt>
                <c:pt idx="95">
                  <c:v>43769</c:v>
                </c:pt>
                <c:pt idx="96">
                  <c:v>43799</c:v>
                </c:pt>
                <c:pt idx="97">
                  <c:v>43830</c:v>
                </c:pt>
                <c:pt idx="98">
                  <c:v>43861</c:v>
                </c:pt>
                <c:pt idx="99">
                  <c:v>43890</c:v>
                </c:pt>
                <c:pt idx="100">
                  <c:v>43921</c:v>
                </c:pt>
                <c:pt idx="101">
                  <c:v>43951</c:v>
                </c:pt>
                <c:pt idx="102">
                  <c:v>43982</c:v>
                </c:pt>
                <c:pt idx="103">
                  <c:v>44012</c:v>
                </c:pt>
                <c:pt idx="104">
                  <c:v>44043</c:v>
                </c:pt>
                <c:pt idx="105">
                  <c:v>44074</c:v>
                </c:pt>
                <c:pt idx="106">
                  <c:v>44104</c:v>
                </c:pt>
                <c:pt idx="107">
                  <c:v>44135</c:v>
                </c:pt>
                <c:pt idx="108">
                  <c:v>44165</c:v>
                </c:pt>
                <c:pt idx="109">
                  <c:v>44196</c:v>
                </c:pt>
                <c:pt idx="110">
                  <c:v>44227</c:v>
                </c:pt>
                <c:pt idx="111">
                  <c:v>44255</c:v>
                </c:pt>
                <c:pt idx="112">
                  <c:v>44286</c:v>
                </c:pt>
                <c:pt idx="113">
                  <c:v>44316</c:v>
                </c:pt>
                <c:pt idx="114">
                  <c:v>44347</c:v>
                </c:pt>
                <c:pt idx="115">
                  <c:v>44377</c:v>
                </c:pt>
                <c:pt idx="116">
                  <c:v>44408</c:v>
                </c:pt>
                <c:pt idx="117">
                  <c:v>44439</c:v>
                </c:pt>
                <c:pt idx="118">
                  <c:v>44469</c:v>
                </c:pt>
                <c:pt idx="119">
                  <c:v>44500</c:v>
                </c:pt>
                <c:pt idx="120">
                  <c:v>44530</c:v>
                </c:pt>
                <c:pt idx="121">
                  <c:v>44561</c:v>
                </c:pt>
                <c:pt idx="122">
                  <c:v>44592</c:v>
                </c:pt>
                <c:pt idx="123">
                  <c:v>44620</c:v>
                </c:pt>
                <c:pt idx="124">
                  <c:v>44651</c:v>
                </c:pt>
                <c:pt idx="125">
                  <c:v>44681</c:v>
                </c:pt>
                <c:pt idx="126">
                  <c:v>44712</c:v>
                </c:pt>
                <c:pt idx="127">
                  <c:v>44742</c:v>
                </c:pt>
                <c:pt idx="128">
                  <c:v>44773</c:v>
                </c:pt>
                <c:pt idx="129">
                  <c:v>44804</c:v>
                </c:pt>
                <c:pt idx="130">
                  <c:v>44834</c:v>
                </c:pt>
                <c:pt idx="131">
                  <c:v>44865</c:v>
                </c:pt>
                <c:pt idx="132">
                  <c:v>44895</c:v>
                </c:pt>
                <c:pt idx="133">
                  <c:v>44926</c:v>
                </c:pt>
                <c:pt idx="134">
                  <c:v>44957</c:v>
                </c:pt>
              </c:numCache>
            </c:numRef>
          </c:cat>
          <c:val>
            <c:numRef>
              <c:f>TWRR!$W$4:$W$138</c:f>
              <c:numCache>
                <c:formatCode>0.00%</c:formatCode>
                <c:ptCount val="135"/>
                <c:pt idx="0">
                  <c:v>-9.8639397647173332E-3</c:v>
                </c:pt>
                <c:pt idx="1">
                  <c:v>3.5586995404335076E-2</c:v>
                </c:pt>
                <c:pt idx="2">
                  <c:v>5.555214838035738E-2</c:v>
                </c:pt>
                <c:pt idx="3">
                  <c:v>8.723217508367398E-2</c:v>
                </c:pt>
                <c:pt idx="4">
                  <c:v>8.7459394570660542E-2</c:v>
                </c:pt>
                <c:pt idx="5">
                  <c:v>7.7929246264702545E-2</c:v>
                </c:pt>
                <c:pt idx="6">
                  <c:v>7.7455704767486866E-2</c:v>
                </c:pt>
                <c:pt idx="7">
                  <c:v>0.10625426664910553</c:v>
                </c:pt>
                <c:pt idx="8">
                  <c:v>0.13394588757863435</c:v>
                </c:pt>
                <c:pt idx="9">
                  <c:v>0.1439093615434035</c:v>
                </c:pt>
                <c:pt idx="10">
                  <c:v>0.14029496306677935</c:v>
                </c:pt>
                <c:pt idx="11">
                  <c:v>0.15503708402998884</c:v>
                </c:pt>
                <c:pt idx="12">
                  <c:v>0.10163849379620427</c:v>
                </c:pt>
                <c:pt idx="13">
                  <c:v>0.1582895399609705</c:v>
                </c:pt>
                <c:pt idx="14">
                  <c:v>0.11729351429120083</c:v>
                </c:pt>
                <c:pt idx="15">
                  <c:v>0.11656661301203552</c:v>
                </c:pt>
                <c:pt idx="16">
                  <c:v>0.14183422428171988</c:v>
                </c:pt>
                <c:pt idx="17">
                  <c:v>0.17261241080881073</c:v>
                </c:pt>
                <c:pt idx="18">
                  <c:v>0.24707304101110639</c:v>
                </c:pt>
                <c:pt idx="19">
                  <c:v>0.23608406316701736</c:v>
                </c:pt>
                <c:pt idx="20">
                  <c:v>0.24404478837923138</c:v>
                </c:pt>
                <c:pt idx="21">
                  <c:v>0.2111894537985366</c:v>
                </c:pt>
                <c:pt idx="22">
                  <c:v>0.24316003993432722</c:v>
                </c:pt>
                <c:pt idx="23">
                  <c:v>0.281097651093418</c:v>
                </c:pt>
                <c:pt idx="24">
                  <c:v>0.28028931274148317</c:v>
                </c:pt>
                <c:pt idx="25">
                  <c:v>0.31220259130754724</c:v>
                </c:pt>
                <c:pt idx="26">
                  <c:v>0.26720307892458783</c:v>
                </c:pt>
                <c:pt idx="27">
                  <c:v>0.29651941972566709</c:v>
                </c:pt>
                <c:pt idx="28">
                  <c:v>0.3217116262983426</c:v>
                </c:pt>
                <c:pt idx="29">
                  <c:v>0.3285804914978685</c:v>
                </c:pt>
                <c:pt idx="30">
                  <c:v>0.32069215479478319</c:v>
                </c:pt>
                <c:pt idx="31">
                  <c:v>0.34595775527254746</c:v>
                </c:pt>
                <c:pt idx="32">
                  <c:v>0.34561994222994774</c:v>
                </c:pt>
                <c:pt idx="33">
                  <c:v>0.32910731898097056</c:v>
                </c:pt>
                <c:pt idx="34">
                  <c:v>0.32570003207213083</c:v>
                </c:pt>
                <c:pt idx="35">
                  <c:v>0.34183864802394415</c:v>
                </c:pt>
                <c:pt idx="36">
                  <c:v>0.31066031390472615</c:v>
                </c:pt>
                <c:pt idx="37">
                  <c:v>0.25745174350740374</c:v>
                </c:pt>
                <c:pt idx="38">
                  <c:v>0.2921318717557122</c:v>
                </c:pt>
                <c:pt idx="39">
                  <c:v>0.31914283962024093</c:v>
                </c:pt>
                <c:pt idx="40">
                  <c:v>0.31929565980617891</c:v>
                </c:pt>
                <c:pt idx="41">
                  <c:v>0.31444562969456991</c:v>
                </c:pt>
                <c:pt idx="42">
                  <c:v>0.26443120226254235</c:v>
                </c:pt>
                <c:pt idx="43">
                  <c:v>0.22747284676860646</c:v>
                </c:pt>
                <c:pt idx="44">
                  <c:v>0.2440488099630711</c:v>
                </c:pt>
                <c:pt idx="45">
                  <c:v>0.15050878062561712</c:v>
                </c:pt>
                <c:pt idx="46">
                  <c:v>0.19532028396403445</c:v>
                </c:pt>
                <c:pt idx="47">
                  <c:v>0.24597012164285692</c:v>
                </c:pt>
                <c:pt idx="48">
                  <c:v>0.2574356571720422</c:v>
                </c:pt>
                <c:pt idx="49">
                  <c:v>0.28697217968838729</c:v>
                </c:pt>
                <c:pt idx="50">
                  <c:v>0.24878422493522723</c:v>
                </c:pt>
                <c:pt idx="51">
                  <c:v>0.23153364105152341</c:v>
                </c:pt>
                <c:pt idx="52">
                  <c:v>0.25657503823018124</c:v>
                </c:pt>
                <c:pt idx="53">
                  <c:v>0.22748692231204859</c:v>
                </c:pt>
                <c:pt idx="54">
                  <c:v>0.19869740899407096</c:v>
                </c:pt>
                <c:pt idx="55">
                  <c:v>0.21682469815499772</c:v>
                </c:pt>
                <c:pt idx="56">
                  <c:v>0.22645940764080819</c:v>
                </c:pt>
                <c:pt idx="57">
                  <c:v>0.24975744822462143</c:v>
                </c:pt>
                <c:pt idx="58">
                  <c:v>0.24148102868093058</c:v>
                </c:pt>
                <c:pt idx="59">
                  <c:v>0.24508336240603312</c:v>
                </c:pt>
                <c:pt idx="60">
                  <c:v>0.19654083465961802</c:v>
                </c:pt>
                <c:pt idx="61">
                  <c:v>0.20792493311603355</c:v>
                </c:pt>
                <c:pt idx="62">
                  <c:v>0.2293569587978681</c:v>
                </c:pt>
                <c:pt idx="63">
                  <c:v>0.24545938049511729</c:v>
                </c:pt>
                <c:pt idx="64">
                  <c:v>0.28804694796975383</c:v>
                </c:pt>
                <c:pt idx="65">
                  <c:v>0.30424890386705461</c:v>
                </c:pt>
                <c:pt idx="66">
                  <c:v>0.28731099812694749</c:v>
                </c:pt>
                <c:pt idx="67">
                  <c:v>0.28913378100264109</c:v>
                </c:pt>
                <c:pt idx="68">
                  <c:v>0.27862638782344828</c:v>
                </c:pt>
                <c:pt idx="69">
                  <c:v>0.28178835811801939</c:v>
                </c:pt>
                <c:pt idx="70">
                  <c:v>0.286642409813469</c:v>
                </c:pt>
                <c:pt idx="71">
                  <c:v>0.31533138353543477</c:v>
                </c:pt>
                <c:pt idx="72">
                  <c:v>0.29898666141179731</c:v>
                </c:pt>
                <c:pt idx="73">
                  <c:v>0.33747020257723226</c:v>
                </c:pt>
                <c:pt idx="74">
                  <c:v>0.373174829308901</c:v>
                </c:pt>
                <c:pt idx="75">
                  <c:v>0.34999643084434173</c:v>
                </c:pt>
                <c:pt idx="76">
                  <c:v>0.33021325453710082</c:v>
                </c:pt>
                <c:pt idx="77">
                  <c:v>0.32402001542277414</c:v>
                </c:pt>
                <c:pt idx="78">
                  <c:v>0.2241671048517393</c:v>
                </c:pt>
                <c:pt idx="79">
                  <c:v>0.21578009175243529</c:v>
                </c:pt>
                <c:pt idx="80">
                  <c:v>0.28798762960810698</c:v>
                </c:pt>
                <c:pt idx="81">
                  <c:v>0.2876176438947835</c:v>
                </c:pt>
                <c:pt idx="82">
                  <c:v>0.27469730041130758</c:v>
                </c:pt>
                <c:pt idx="83">
                  <c:v>0.18353000553973198</c:v>
                </c:pt>
                <c:pt idx="84">
                  <c:v>0.16962135782746013</c:v>
                </c:pt>
                <c:pt idx="85">
                  <c:v>0.15665074454597838</c:v>
                </c:pt>
                <c:pt idx="86">
                  <c:v>0.1614947422818267</c:v>
                </c:pt>
                <c:pt idx="87">
                  <c:v>0.17954159976594397</c:v>
                </c:pt>
                <c:pt idx="88">
                  <c:v>0.1751128305616243</c:v>
                </c:pt>
                <c:pt idx="89">
                  <c:v>0.19009222497142164</c:v>
                </c:pt>
                <c:pt idx="90">
                  <c:v>0.18594195044805484</c:v>
                </c:pt>
                <c:pt idx="91">
                  <c:v>0.21984088603535179</c:v>
                </c:pt>
                <c:pt idx="92">
                  <c:v>0.20677073855381845</c:v>
                </c:pt>
                <c:pt idx="93">
                  <c:v>0.19763269467230637</c:v>
                </c:pt>
                <c:pt idx="94">
                  <c:v>0.18319319789309252</c:v>
                </c:pt>
                <c:pt idx="95">
                  <c:v>0.18936130210841617</c:v>
                </c:pt>
                <c:pt idx="96">
                  <c:v>0.16550526676673738</c:v>
                </c:pt>
                <c:pt idx="97">
                  <c:v>0.20123904998124975</c:v>
                </c:pt>
                <c:pt idx="98">
                  <c:v>0.16150379084546818</c:v>
                </c:pt>
                <c:pt idx="99">
                  <c:v>0.11811592818657779</c:v>
                </c:pt>
                <c:pt idx="100">
                  <c:v>1.5960660866872978E-2</c:v>
                </c:pt>
                <c:pt idx="101">
                  <c:v>9.4890276111893046E-2</c:v>
                </c:pt>
                <c:pt idx="102">
                  <c:v>0.20901076075296166</c:v>
                </c:pt>
                <c:pt idx="103">
                  <c:v>0.21042535286884778</c:v>
                </c:pt>
                <c:pt idx="104">
                  <c:v>0.35120491678840415</c:v>
                </c:pt>
                <c:pt idx="105">
                  <c:v>0.32376967182870531</c:v>
                </c:pt>
                <c:pt idx="106">
                  <c:v>0.29705529577241108</c:v>
                </c:pt>
                <c:pt idx="107">
                  <c:v>0.28104335971157246</c:v>
                </c:pt>
                <c:pt idx="108">
                  <c:v>0.32183126841759768</c:v>
                </c:pt>
                <c:pt idx="109">
                  <c:v>0.32301562485861646</c:v>
                </c:pt>
                <c:pt idx="110">
                  <c:v>0.29403106472437623</c:v>
                </c:pt>
                <c:pt idx="111">
                  <c:v>0.30491849757649336</c:v>
                </c:pt>
                <c:pt idx="112">
                  <c:v>0.29174982129086846</c:v>
                </c:pt>
                <c:pt idx="113">
                  <c:v>0.33441178806655358</c:v>
                </c:pt>
                <c:pt idx="114">
                  <c:v>0.28418321129502067</c:v>
                </c:pt>
                <c:pt idx="115">
                  <c:v>0.22439935131852695</c:v>
                </c:pt>
                <c:pt idx="116">
                  <c:v>0.21140963551380287</c:v>
                </c:pt>
                <c:pt idx="117">
                  <c:v>0.28192609736455565</c:v>
                </c:pt>
                <c:pt idx="118">
                  <c:v>0.24256987250573836</c:v>
                </c:pt>
                <c:pt idx="119">
                  <c:v>0.26595337174616174</c:v>
                </c:pt>
                <c:pt idx="120">
                  <c:v>0.21940655498058104</c:v>
                </c:pt>
                <c:pt idx="121">
                  <c:v>0.23292711985224734</c:v>
                </c:pt>
                <c:pt idx="122">
                  <c:v>0.16315264022006137</c:v>
                </c:pt>
                <c:pt idx="123">
                  <c:v>0.2182976032365711</c:v>
                </c:pt>
                <c:pt idx="124">
                  <c:v>0.20077958402747598</c:v>
                </c:pt>
                <c:pt idx="125">
                  <c:v>0.20871517434068698</c:v>
                </c:pt>
                <c:pt idx="126">
                  <c:v>0.15717355044523984</c:v>
                </c:pt>
                <c:pt idx="127">
                  <c:v>5.6064900320017763E-2</c:v>
                </c:pt>
                <c:pt idx="128">
                  <c:v>7.9269439079540316E-2</c:v>
                </c:pt>
                <c:pt idx="129">
                  <c:v>8.7180899889708341E-2</c:v>
                </c:pt>
                <c:pt idx="130">
                  <c:v>6.2032930739281955E-3</c:v>
                </c:pt>
                <c:pt idx="131">
                  <c:v>4.6728793434362759E-2</c:v>
                </c:pt>
                <c:pt idx="132">
                  <c:v>8.4127512358830314E-2</c:v>
                </c:pt>
                <c:pt idx="133">
                  <c:v>9.9757397954823857E-2</c:v>
                </c:pt>
                <c:pt idx="134">
                  <c:v>0.11359667334584778</c:v>
                </c:pt>
              </c:numCache>
            </c:numRef>
          </c:val>
          <c:smooth val="0"/>
          <c:extLst>
            <c:ext xmlns:c16="http://schemas.microsoft.com/office/drawing/2014/chart" uri="{C3380CC4-5D6E-409C-BE32-E72D297353CC}">
              <c16:uniqueId val="{00000001-DFFA-4DBF-93F4-AD30F215F64F}"/>
            </c:ext>
          </c:extLst>
        </c:ser>
        <c:dLbls>
          <c:showLegendKey val="0"/>
          <c:showVal val="0"/>
          <c:showCatName val="0"/>
          <c:showSerName val="0"/>
          <c:showPercent val="0"/>
          <c:showBubbleSize val="0"/>
        </c:dLbls>
        <c:smooth val="0"/>
        <c:axId val="87529344"/>
        <c:axId val="87530880"/>
      </c:lineChart>
      <c:dateAx>
        <c:axId val="87529344"/>
        <c:scaling>
          <c:orientation val="minMax"/>
        </c:scaling>
        <c:delete val="0"/>
        <c:axPos val="b"/>
        <c:numFmt formatCode="[$-409]mmm\-yy;@" sourceLinked="0"/>
        <c:majorTickMark val="out"/>
        <c:minorTickMark val="none"/>
        <c:tickLblPos val="nextTo"/>
        <c:spPr>
          <a:ln w="3175">
            <a:solidFill>
              <a:srgbClr val="000000"/>
            </a:solidFill>
            <a:prstDash val="solid"/>
          </a:ln>
        </c:spPr>
        <c:txPr>
          <a:bodyPr rot="-5400000" vert="horz"/>
          <a:lstStyle/>
          <a:p>
            <a:pPr>
              <a:defRPr/>
            </a:pPr>
            <a:endParaRPr lang="en-US"/>
          </a:p>
        </c:txPr>
        <c:crossAx val="87530880"/>
        <c:crosses val="autoZero"/>
        <c:auto val="1"/>
        <c:lblOffset val="100"/>
        <c:baseTimeUnit val="months"/>
        <c:majorUnit val="5"/>
        <c:majorTimeUnit val="months"/>
      </c:dateAx>
      <c:valAx>
        <c:axId val="87530880"/>
        <c:scaling>
          <c:orientation val="minMax"/>
        </c:scaling>
        <c:delete val="0"/>
        <c:axPos val="l"/>
        <c:numFmt formatCode="0.00%" sourceLinked="0"/>
        <c:majorTickMark val="out"/>
        <c:minorTickMark val="none"/>
        <c:tickLblPos val="nextTo"/>
        <c:spPr>
          <a:ln w="3175">
            <a:solidFill>
              <a:srgbClr val="000000"/>
            </a:solidFill>
            <a:prstDash val="solid"/>
          </a:ln>
        </c:spPr>
        <c:txPr>
          <a:bodyPr rot="0" vert="horz"/>
          <a:lstStyle/>
          <a:p>
            <a:pPr>
              <a:defRPr/>
            </a:pPr>
            <a:endParaRPr lang="en-US"/>
          </a:p>
        </c:txPr>
        <c:crossAx val="87529344"/>
        <c:crossesAt val="40848"/>
        <c:crossBetween val="between"/>
      </c:valAx>
      <c:spPr>
        <a:solidFill>
          <a:srgbClr val="FFFFFF"/>
        </a:solidFill>
        <a:ln w="12700">
          <a:noFill/>
          <a:prstDash val="solid"/>
        </a:ln>
      </c:spPr>
    </c:plotArea>
    <c:legend>
      <c:legendPos val="r"/>
      <c:layout>
        <c:manualLayout>
          <c:xMode val="edge"/>
          <c:yMode val="edge"/>
          <c:x val="0.35526860918479719"/>
          <c:y val="9.4533790771862011E-2"/>
          <c:w val="0.40042285396722199"/>
          <c:h val="5.8411214953273435E-2"/>
        </c:manualLayout>
      </c:layout>
      <c:overlay val="0"/>
      <c:spPr>
        <a:solidFill>
          <a:srgbClr val="FFFFFF"/>
        </a:solidFill>
        <a:ln w="3175">
          <a:solidFill>
            <a:srgbClr val="000000"/>
          </a:solidFill>
          <a:prstDash val="solid"/>
        </a:ln>
      </c:spPr>
    </c:legend>
    <c:plotVisOnly val="1"/>
    <c:dispBlanksAs val="gap"/>
    <c:showDLblsOverMax val="0"/>
  </c:chart>
  <c:spPr>
    <a:solidFill>
      <a:srgbClr val="FFFFFF"/>
    </a:solidFill>
    <a:ln w="3175">
      <a:noFill/>
      <a:prstDash val="solid"/>
    </a:ln>
  </c:spPr>
  <c:txPr>
    <a:bodyPr/>
    <a:lstStyle/>
    <a:p>
      <a:pPr>
        <a:defRPr sz="600"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b="1" dirty="0"/>
              <a:t>Performance Since Inception</a:t>
            </a:r>
          </a:p>
        </c:rich>
      </c:tx>
      <c:layout>
        <c:manualLayout>
          <c:xMode val="edge"/>
          <c:yMode val="edge"/>
          <c:x val="0.35262494460878835"/>
          <c:y val="1.1917328876247446E-2"/>
        </c:manualLayout>
      </c:layout>
      <c:overlay val="0"/>
      <c:spPr>
        <a:noFill/>
        <a:ln w="25400">
          <a:noFill/>
        </a:ln>
      </c:spPr>
    </c:title>
    <c:autoTitleDeleted val="0"/>
    <c:plotArea>
      <c:layout>
        <c:manualLayout>
          <c:layoutTarget val="inner"/>
          <c:xMode val="edge"/>
          <c:yMode val="edge"/>
          <c:x val="0.10273082326752075"/>
          <c:y val="0.15898039273182224"/>
          <c:w val="0.85786581806916806"/>
          <c:h val="0.72816052351210547"/>
        </c:manualLayout>
      </c:layout>
      <c:lineChart>
        <c:grouping val="standard"/>
        <c:varyColors val="0"/>
        <c:ser>
          <c:idx val="0"/>
          <c:order val="0"/>
          <c:tx>
            <c:v>Portfolio</c:v>
          </c:tx>
          <c:spPr>
            <a:ln w="28575">
              <a:solidFill>
                <a:schemeClr val="tx1">
                  <a:lumMod val="75000"/>
                  <a:lumOff val="25000"/>
                </a:schemeClr>
              </a:solidFill>
              <a:prstDash val="solid"/>
            </a:ln>
          </c:spPr>
          <c:marker>
            <c:symbol val="none"/>
          </c:marker>
          <c:cat>
            <c:numRef>
              <c:f>TWRR!$A$4:$A$138</c:f>
              <c:numCache>
                <c:formatCode>mmm\-yy</c:formatCode>
                <c:ptCount val="135"/>
                <c:pt idx="0">
                  <c:v>40877</c:v>
                </c:pt>
                <c:pt idx="1">
                  <c:v>40908</c:v>
                </c:pt>
                <c:pt idx="2">
                  <c:v>40939</c:v>
                </c:pt>
                <c:pt idx="3">
                  <c:v>40968</c:v>
                </c:pt>
                <c:pt idx="4">
                  <c:v>40999</c:v>
                </c:pt>
                <c:pt idx="5">
                  <c:v>41029</c:v>
                </c:pt>
                <c:pt idx="6">
                  <c:v>41060</c:v>
                </c:pt>
                <c:pt idx="7">
                  <c:v>41090</c:v>
                </c:pt>
                <c:pt idx="8">
                  <c:v>41121</c:v>
                </c:pt>
                <c:pt idx="9">
                  <c:v>41152</c:v>
                </c:pt>
                <c:pt idx="10">
                  <c:v>41182</c:v>
                </c:pt>
                <c:pt idx="11">
                  <c:v>41213</c:v>
                </c:pt>
                <c:pt idx="12">
                  <c:v>41243</c:v>
                </c:pt>
                <c:pt idx="13">
                  <c:v>41274</c:v>
                </c:pt>
                <c:pt idx="14">
                  <c:v>41305</c:v>
                </c:pt>
                <c:pt idx="15">
                  <c:v>41333</c:v>
                </c:pt>
                <c:pt idx="16">
                  <c:v>41364</c:v>
                </c:pt>
                <c:pt idx="17">
                  <c:v>41394</c:v>
                </c:pt>
                <c:pt idx="18">
                  <c:v>41425</c:v>
                </c:pt>
                <c:pt idx="19">
                  <c:v>41455</c:v>
                </c:pt>
                <c:pt idx="20">
                  <c:v>41486</c:v>
                </c:pt>
                <c:pt idx="21">
                  <c:v>41517</c:v>
                </c:pt>
                <c:pt idx="22">
                  <c:v>41547</c:v>
                </c:pt>
                <c:pt idx="23">
                  <c:v>41578</c:v>
                </c:pt>
                <c:pt idx="24">
                  <c:v>41608</c:v>
                </c:pt>
                <c:pt idx="25">
                  <c:v>41639</c:v>
                </c:pt>
                <c:pt idx="26">
                  <c:v>41670</c:v>
                </c:pt>
                <c:pt idx="27">
                  <c:v>41698</c:v>
                </c:pt>
                <c:pt idx="28">
                  <c:v>41729</c:v>
                </c:pt>
                <c:pt idx="29">
                  <c:v>41759</c:v>
                </c:pt>
                <c:pt idx="30">
                  <c:v>41790</c:v>
                </c:pt>
                <c:pt idx="31">
                  <c:v>41820</c:v>
                </c:pt>
                <c:pt idx="32">
                  <c:v>41851</c:v>
                </c:pt>
                <c:pt idx="33">
                  <c:v>41882</c:v>
                </c:pt>
                <c:pt idx="34">
                  <c:v>41912</c:v>
                </c:pt>
                <c:pt idx="35">
                  <c:v>41943</c:v>
                </c:pt>
                <c:pt idx="36">
                  <c:v>41973</c:v>
                </c:pt>
                <c:pt idx="37">
                  <c:v>42004</c:v>
                </c:pt>
                <c:pt idx="38">
                  <c:v>42035</c:v>
                </c:pt>
                <c:pt idx="39">
                  <c:v>42063</c:v>
                </c:pt>
                <c:pt idx="40">
                  <c:v>42094</c:v>
                </c:pt>
                <c:pt idx="41">
                  <c:v>42124</c:v>
                </c:pt>
                <c:pt idx="42">
                  <c:v>42155</c:v>
                </c:pt>
                <c:pt idx="43">
                  <c:v>42185</c:v>
                </c:pt>
                <c:pt idx="44">
                  <c:v>42216</c:v>
                </c:pt>
                <c:pt idx="45">
                  <c:v>42247</c:v>
                </c:pt>
                <c:pt idx="46">
                  <c:v>42277</c:v>
                </c:pt>
                <c:pt idx="47">
                  <c:v>42308</c:v>
                </c:pt>
                <c:pt idx="48">
                  <c:v>42338</c:v>
                </c:pt>
                <c:pt idx="49">
                  <c:v>42369</c:v>
                </c:pt>
                <c:pt idx="50">
                  <c:v>42400</c:v>
                </c:pt>
                <c:pt idx="51">
                  <c:v>42429</c:v>
                </c:pt>
                <c:pt idx="52">
                  <c:v>42460</c:v>
                </c:pt>
                <c:pt idx="53">
                  <c:v>42490</c:v>
                </c:pt>
                <c:pt idx="54">
                  <c:v>42521</c:v>
                </c:pt>
                <c:pt idx="55">
                  <c:v>42551</c:v>
                </c:pt>
                <c:pt idx="56">
                  <c:v>42582</c:v>
                </c:pt>
                <c:pt idx="57">
                  <c:v>42613</c:v>
                </c:pt>
                <c:pt idx="58">
                  <c:v>42643</c:v>
                </c:pt>
                <c:pt idx="59">
                  <c:v>42674</c:v>
                </c:pt>
                <c:pt idx="60">
                  <c:v>42704</c:v>
                </c:pt>
                <c:pt idx="61">
                  <c:v>42735</c:v>
                </c:pt>
                <c:pt idx="62">
                  <c:v>42766</c:v>
                </c:pt>
                <c:pt idx="63">
                  <c:v>42794</c:v>
                </c:pt>
                <c:pt idx="64">
                  <c:v>42825</c:v>
                </c:pt>
                <c:pt idx="65">
                  <c:v>42855</c:v>
                </c:pt>
                <c:pt idx="66">
                  <c:v>42886</c:v>
                </c:pt>
                <c:pt idx="67">
                  <c:v>42916</c:v>
                </c:pt>
                <c:pt idx="68">
                  <c:v>42947</c:v>
                </c:pt>
                <c:pt idx="69">
                  <c:v>42978</c:v>
                </c:pt>
                <c:pt idx="70">
                  <c:v>43008</c:v>
                </c:pt>
                <c:pt idx="71">
                  <c:v>43039</c:v>
                </c:pt>
                <c:pt idx="72">
                  <c:v>43069</c:v>
                </c:pt>
                <c:pt idx="73">
                  <c:v>43100</c:v>
                </c:pt>
                <c:pt idx="74">
                  <c:v>43131</c:v>
                </c:pt>
                <c:pt idx="75">
                  <c:v>43159</c:v>
                </c:pt>
                <c:pt idx="76">
                  <c:v>43190</c:v>
                </c:pt>
                <c:pt idx="77">
                  <c:v>43220</c:v>
                </c:pt>
                <c:pt idx="78">
                  <c:v>43251</c:v>
                </c:pt>
                <c:pt idx="79">
                  <c:v>43281</c:v>
                </c:pt>
                <c:pt idx="80">
                  <c:v>43312</c:v>
                </c:pt>
                <c:pt idx="81">
                  <c:v>43343</c:v>
                </c:pt>
                <c:pt idx="82">
                  <c:v>43373</c:v>
                </c:pt>
                <c:pt idx="83">
                  <c:v>43404</c:v>
                </c:pt>
                <c:pt idx="84">
                  <c:v>43434</c:v>
                </c:pt>
                <c:pt idx="85">
                  <c:v>43465</c:v>
                </c:pt>
                <c:pt idx="86">
                  <c:v>43496</c:v>
                </c:pt>
                <c:pt idx="87">
                  <c:v>43524</c:v>
                </c:pt>
                <c:pt idx="88">
                  <c:v>43555</c:v>
                </c:pt>
                <c:pt idx="89">
                  <c:v>43585</c:v>
                </c:pt>
                <c:pt idx="90">
                  <c:v>43616</c:v>
                </c:pt>
                <c:pt idx="91">
                  <c:v>43646</c:v>
                </c:pt>
                <c:pt idx="92">
                  <c:v>43677</c:v>
                </c:pt>
                <c:pt idx="93">
                  <c:v>43708</c:v>
                </c:pt>
                <c:pt idx="94">
                  <c:v>43738</c:v>
                </c:pt>
                <c:pt idx="95">
                  <c:v>43769</c:v>
                </c:pt>
                <c:pt idx="96">
                  <c:v>43799</c:v>
                </c:pt>
                <c:pt idx="97">
                  <c:v>43830</c:v>
                </c:pt>
                <c:pt idx="98">
                  <c:v>43861</c:v>
                </c:pt>
                <c:pt idx="99">
                  <c:v>43890</c:v>
                </c:pt>
                <c:pt idx="100">
                  <c:v>43921</c:v>
                </c:pt>
                <c:pt idx="101">
                  <c:v>43951</c:v>
                </c:pt>
                <c:pt idx="102">
                  <c:v>43982</c:v>
                </c:pt>
                <c:pt idx="103">
                  <c:v>44012</c:v>
                </c:pt>
                <c:pt idx="104">
                  <c:v>44043</c:v>
                </c:pt>
                <c:pt idx="105">
                  <c:v>44074</c:v>
                </c:pt>
                <c:pt idx="106">
                  <c:v>44104</c:v>
                </c:pt>
                <c:pt idx="107">
                  <c:v>44135</c:v>
                </c:pt>
                <c:pt idx="108">
                  <c:v>44165</c:v>
                </c:pt>
                <c:pt idx="109">
                  <c:v>44196</c:v>
                </c:pt>
                <c:pt idx="110">
                  <c:v>44227</c:v>
                </c:pt>
                <c:pt idx="111">
                  <c:v>44255</c:v>
                </c:pt>
                <c:pt idx="112">
                  <c:v>44286</c:v>
                </c:pt>
                <c:pt idx="113">
                  <c:v>44316</c:v>
                </c:pt>
                <c:pt idx="114">
                  <c:v>44347</c:v>
                </c:pt>
                <c:pt idx="115">
                  <c:v>44377</c:v>
                </c:pt>
                <c:pt idx="116">
                  <c:v>44408</c:v>
                </c:pt>
                <c:pt idx="117">
                  <c:v>44439</c:v>
                </c:pt>
                <c:pt idx="118">
                  <c:v>44469</c:v>
                </c:pt>
                <c:pt idx="119">
                  <c:v>44500</c:v>
                </c:pt>
                <c:pt idx="120">
                  <c:v>44530</c:v>
                </c:pt>
                <c:pt idx="121">
                  <c:v>44561</c:v>
                </c:pt>
                <c:pt idx="122">
                  <c:v>44592</c:v>
                </c:pt>
                <c:pt idx="123">
                  <c:v>44620</c:v>
                </c:pt>
                <c:pt idx="124">
                  <c:v>44651</c:v>
                </c:pt>
                <c:pt idx="125">
                  <c:v>44681</c:v>
                </c:pt>
                <c:pt idx="126">
                  <c:v>44712</c:v>
                </c:pt>
                <c:pt idx="127">
                  <c:v>44742</c:v>
                </c:pt>
                <c:pt idx="128">
                  <c:v>44773</c:v>
                </c:pt>
                <c:pt idx="129">
                  <c:v>44804</c:v>
                </c:pt>
                <c:pt idx="130">
                  <c:v>44834</c:v>
                </c:pt>
                <c:pt idx="131">
                  <c:v>44865</c:v>
                </c:pt>
                <c:pt idx="132">
                  <c:v>44895</c:v>
                </c:pt>
                <c:pt idx="133">
                  <c:v>44926</c:v>
                </c:pt>
                <c:pt idx="134">
                  <c:v>44957</c:v>
                </c:pt>
              </c:numCache>
            </c:numRef>
          </c:cat>
          <c:val>
            <c:numRef>
              <c:f>TWRR!$M$4:$M$138</c:f>
              <c:numCache>
                <c:formatCode>0.00%</c:formatCode>
                <c:ptCount val="135"/>
                <c:pt idx="0">
                  <c:v>4.5488512841322937E-3</c:v>
                </c:pt>
                <c:pt idx="1">
                  <c:v>4.0268766006676726E-2</c:v>
                </c:pt>
                <c:pt idx="2">
                  <c:v>4.7835344156410331E-2</c:v>
                </c:pt>
                <c:pt idx="3">
                  <c:v>6.8136684313546692E-2</c:v>
                </c:pt>
                <c:pt idx="4">
                  <c:v>7.3523638219072929E-2</c:v>
                </c:pt>
                <c:pt idx="5">
                  <c:v>7.9120302038482748E-2</c:v>
                </c:pt>
                <c:pt idx="6">
                  <c:v>8.2907490146389318E-2</c:v>
                </c:pt>
                <c:pt idx="7">
                  <c:v>0.10289362891194531</c:v>
                </c:pt>
                <c:pt idx="8">
                  <c:v>0.12063638900666462</c:v>
                </c:pt>
                <c:pt idx="9">
                  <c:v>0.13434095071738739</c:v>
                </c:pt>
                <c:pt idx="10">
                  <c:v>0.1410787317060691</c:v>
                </c:pt>
                <c:pt idx="11">
                  <c:v>0.14808003350505161</c:v>
                </c:pt>
                <c:pt idx="12">
                  <c:v>0.12487774999100854</c:v>
                </c:pt>
                <c:pt idx="13">
                  <c:v>0.1584458288206505</c:v>
                </c:pt>
                <c:pt idx="14">
                  <c:v>0.13822181196605321</c:v>
                </c:pt>
                <c:pt idx="15">
                  <c:v>0.14331407477253588</c:v>
                </c:pt>
                <c:pt idx="16">
                  <c:v>0.16143005876130867</c:v>
                </c:pt>
                <c:pt idx="17">
                  <c:v>0.18048572415750863</c:v>
                </c:pt>
                <c:pt idx="18">
                  <c:v>0.25614102468025979</c:v>
                </c:pt>
                <c:pt idx="19">
                  <c:v>0.23215449157052981</c:v>
                </c:pt>
                <c:pt idx="20">
                  <c:v>0.24473401769271308</c:v>
                </c:pt>
                <c:pt idx="21">
                  <c:v>0.22744851983634273</c:v>
                </c:pt>
                <c:pt idx="22">
                  <c:v>0.2518207875440972</c:v>
                </c:pt>
                <c:pt idx="23">
                  <c:v>0.27894850570995677</c:v>
                </c:pt>
                <c:pt idx="24">
                  <c:v>0.28819856598247529</c:v>
                </c:pt>
                <c:pt idx="25">
                  <c:v>0.33228105240105354</c:v>
                </c:pt>
                <c:pt idx="26">
                  <c:v>0.26437299547820436</c:v>
                </c:pt>
                <c:pt idx="27">
                  <c:v>0.33309349956015799</c:v>
                </c:pt>
                <c:pt idx="28">
                  <c:v>0.35260352190269617</c:v>
                </c:pt>
                <c:pt idx="29">
                  <c:v>0.3560436899699424</c:v>
                </c:pt>
                <c:pt idx="30">
                  <c:v>0.35614687567533498</c:v>
                </c:pt>
                <c:pt idx="31">
                  <c:v>0.38013324761791534</c:v>
                </c:pt>
                <c:pt idx="32">
                  <c:v>0.37888241976228643</c:v>
                </c:pt>
                <c:pt idx="33">
                  <c:v>0.36761023602968201</c:v>
                </c:pt>
                <c:pt idx="34">
                  <c:v>0.37103134305665719</c:v>
                </c:pt>
                <c:pt idx="35">
                  <c:v>0.3847933095614382</c:v>
                </c:pt>
                <c:pt idx="36">
                  <c:v>0.3800363728094176</c:v>
                </c:pt>
                <c:pt idx="37">
                  <c:v>0.36070671600338144</c:v>
                </c:pt>
                <c:pt idx="38">
                  <c:v>0.39029955351263412</c:v>
                </c:pt>
                <c:pt idx="39">
                  <c:v>0.40923189096922674</c:v>
                </c:pt>
                <c:pt idx="40">
                  <c:v>0.41169190315643189</c:v>
                </c:pt>
                <c:pt idx="41">
                  <c:v>0.41578157195413268</c:v>
                </c:pt>
                <c:pt idx="42">
                  <c:v>0.39535279208407981</c:v>
                </c:pt>
                <c:pt idx="43">
                  <c:v>0.37499926248388116</c:v>
                </c:pt>
                <c:pt idx="44">
                  <c:v>0.39234077887887819</c:v>
                </c:pt>
                <c:pt idx="45">
                  <c:v>0.33700975521637444</c:v>
                </c:pt>
                <c:pt idx="46">
                  <c:v>0.37362123350368148</c:v>
                </c:pt>
                <c:pt idx="47">
                  <c:v>0.39781440935048362</c:v>
                </c:pt>
                <c:pt idx="48">
                  <c:v>0.40432250303690465</c:v>
                </c:pt>
                <c:pt idx="49">
                  <c:v>0.4331399822380837</c:v>
                </c:pt>
                <c:pt idx="50">
                  <c:v>0.39842049276126357</c:v>
                </c:pt>
                <c:pt idx="51">
                  <c:v>0.38887352511845252</c:v>
                </c:pt>
                <c:pt idx="52">
                  <c:v>0.39839509302829557</c:v>
                </c:pt>
                <c:pt idx="53">
                  <c:v>0.38221752827226552</c:v>
                </c:pt>
                <c:pt idx="54">
                  <c:v>0.37834645693199698</c:v>
                </c:pt>
                <c:pt idx="55">
                  <c:v>0.38801578151213389</c:v>
                </c:pt>
                <c:pt idx="56">
                  <c:v>0.39476755249680173</c:v>
                </c:pt>
                <c:pt idx="57">
                  <c:v>0.40505924081402611</c:v>
                </c:pt>
                <c:pt idx="58">
                  <c:v>0.40909788868309982</c:v>
                </c:pt>
                <c:pt idx="59">
                  <c:v>0.41486004939706445</c:v>
                </c:pt>
                <c:pt idx="60">
                  <c:v>0.37797477467963736</c:v>
                </c:pt>
                <c:pt idx="61">
                  <c:v>0.38640983136010743</c:v>
                </c:pt>
                <c:pt idx="62">
                  <c:v>0.39764641324200167</c:v>
                </c:pt>
                <c:pt idx="63">
                  <c:v>0.40489529218618769</c:v>
                </c:pt>
                <c:pt idx="64">
                  <c:v>0.46277193190614674</c:v>
                </c:pt>
                <c:pt idx="65">
                  <c:v>0.48079422190679333</c:v>
                </c:pt>
                <c:pt idx="66">
                  <c:v>0.48121251496195616</c:v>
                </c:pt>
                <c:pt idx="67">
                  <c:v>0.49164841459742847</c:v>
                </c:pt>
                <c:pt idx="68">
                  <c:v>0.49488417079161229</c:v>
                </c:pt>
                <c:pt idx="69">
                  <c:v>0.50665041232925412</c:v>
                </c:pt>
                <c:pt idx="70">
                  <c:v>0.50855220871304141</c:v>
                </c:pt>
                <c:pt idx="71">
                  <c:v>0.53393306738965474</c:v>
                </c:pt>
                <c:pt idx="72">
                  <c:v>0.53306851257579679</c:v>
                </c:pt>
                <c:pt idx="73">
                  <c:v>0.5624854494117979</c:v>
                </c:pt>
                <c:pt idx="74">
                  <c:v>0.57914704875553347</c:v>
                </c:pt>
                <c:pt idx="75">
                  <c:v>0.56397361651812594</c:v>
                </c:pt>
                <c:pt idx="76">
                  <c:v>0.56000576374195998</c:v>
                </c:pt>
                <c:pt idx="77">
                  <c:v>0.55697043457329687</c:v>
                </c:pt>
                <c:pt idx="78">
                  <c:v>0.51715231982163434</c:v>
                </c:pt>
                <c:pt idx="79">
                  <c:v>0.51898693536848084</c:v>
                </c:pt>
                <c:pt idx="80">
                  <c:v>0.56448910860659596</c:v>
                </c:pt>
                <c:pt idx="81">
                  <c:v>0.56793105316465708</c:v>
                </c:pt>
                <c:pt idx="82">
                  <c:v>0.56689322403746645</c:v>
                </c:pt>
                <c:pt idx="83">
                  <c:v>0.51568323730275534</c:v>
                </c:pt>
                <c:pt idx="84">
                  <c:v>0.51283690009855287</c:v>
                </c:pt>
                <c:pt idx="85">
                  <c:v>0.50217862746121189</c:v>
                </c:pt>
                <c:pt idx="86">
                  <c:v>0.49790974074639083</c:v>
                </c:pt>
                <c:pt idx="87">
                  <c:v>0.52034074468974367</c:v>
                </c:pt>
                <c:pt idx="88">
                  <c:v>0.52312082561624496</c:v>
                </c:pt>
                <c:pt idx="89">
                  <c:v>0.53669546551155789</c:v>
                </c:pt>
                <c:pt idx="90">
                  <c:v>0.54811626805030378</c:v>
                </c:pt>
                <c:pt idx="91">
                  <c:v>0.59044331517851023</c:v>
                </c:pt>
                <c:pt idx="92">
                  <c:v>0.58667846581584127</c:v>
                </c:pt>
                <c:pt idx="93">
                  <c:v>0.58416087997273158</c:v>
                </c:pt>
                <c:pt idx="94">
                  <c:v>0.57999631202649016</c:v>
                </c:pt>
                <c:pt idx="95">
                  <c:v>0.59329609008497819</c:v>
                </c:pt>
                <c:pt idx="96">
                  <c:v>0.57777964660687742</c:v>
                </c:pt>
                <c:pt idx="97">
                  <c:v>0.61943925403177547</c:v>
                </c:pt>
                <c:pt idx="98">
                  <c:v>0.59753858606649568</c:v>
                </c:pt>
                <c:pt idx="99">
                  <c:v>0.57360210197198902</c:v>
                </c:pt>
                <c:pt idx="100">
                  <c:v>0.4526362061038085</c:v>
                </c:pt>
                <c:pt idx="101">
                  <c:v>0.52163741288587717</c:v>
                </c:pt>
                <c:pt idx="102">
                  <c:v>0.57316403642587122</c:v>
                </c:pt>
                <c:pt idx="103">
                  <c:v>0.58020619678628882</c:v>
                </c:pt>
                <c:pt idx="104">
                  <c:v>0.63921975974375433</c:v>
                </c:pt>
                <c:pt idx="105">
                  <c:v>0.62253165409191369</c:v>
                </c:pt>
                <c:pt idx="106">
                  <c:v>0.63024016808378858</c:v>
                </c:pt>
                <c:pt idx="107">
                  <c:v>0.60510193889433506</c:v>
                </c:pt>
                <c:pt idx="108">
                  <c:v>0.63633014199726112</c:v>
                </c:pt>
                <c:pt idx="109">
                  <c:v>0.67030006532274733</c:v>
                </c:pt>
                <c:pt idx="110">
                  <c:v>0.66517070645565779</c:v>
                </c:pt>
                <c:pt idx="111">
                  <c:v>0.72436395109029372</c:v>
                </c:pt>
                <c:pt idx="112">
                  <c:v>0.69349792794836973</c:v>
                </c:pt>
                <c:pt idx="113">
                  <c:v>0.71434611681214966</c:v>
                </c:pt>
                <c:pt idx="114">
                  <c:v>0.67188758278380378</c:v>
                </c:pt>
                <c:pt idx="115">
                  <c:v>0.6363952864870972</c:v>
                </c:pt>
                <c:pt idx="116">
                  <c:v>0.63599090079437182</c:v>
                </c:pt>
                <c:pt idx="117">
                  <c:v>0.68787553079647568</c:v>
                </c:pt>
                <c:pt idx="118">
                  <c:v>0.69884567089674654</c:v>
                </c:pt>
                <c:pt idx="119">
                  <c:v>0.72520778533445007</c:v>
                </c:pt>
                <c:pt idx="120">
                  <c:v>0.68459131350201807</c:v>
                </c:pt>
                <c:pt idx="121">
                  <c:v>0.71176265958978879</c:v>
                </c:pt>
                <c:pt idx="122">
                  <c:v>0.66778771748732102</c:v>
                </c:pt>
                <c:pt idx="123">
                  <c:v>0.71241262538043904</c:v>
                </c:pt>
                <c:pt idx="124">
                  <c:v>0.70485089322489825</c:v>
                </c:pt>
                <c:pt idx="125">
                  <c:v>0.7078386273266557</c:v>
                </c:pt>
                <c:pt idx="126">
                  <c:v>0.68309436012053903</c:v>
                </c:pt>
                <c:pt idx="127">
                  <c:v>0.61553670629231361</c:v>
                </c:pt>
                <c:pt idx="128">
                  <c:v>0.64660987177007367</c:v>
                </c:pt>
                <c:pt idx="129">
                  <c:v>0.65984198451472964</c:v>
                </c:pt>
                <c:pt idx="130">
                  <c:v>0.60970245640796605</c:v>
                </c:pt>
                <c:pt idx="131">
                  <c:v>0.63436375394606492</c:v>
                </c:pt>
                <c:pt idx="132">
                  <c:v>0.66861740748350562</c:v>
                </c:pt>
                <c:pt idx="133">
                  <c:v>0.68729824069590562</c:v>
                </c:pt>
                <c:pt idx="134">
                  <c:v>0.71228874723432511</c:v>
                </c:pt>
              </c:numCache>
            </c:numRef>
          </c:val>
          <c:smooth val="0"/>
          <c:extLst>
            <c:ext xmlns:c16="http://schemas.microsoft.com/office/drawing/2014/chart" uri="{C3380CC4-5D6E-409C-BE32-E72D297353CC}">
              <c16:uniqueId val="{00000000-4F43-4BED-BF02-6A34AD076A37}"/>
            </c:ext>
          </c:extLst>
        </c:ser>
        <c:ser>
          <c:idx val="1"/>
          <c:order val="1"/>
          <c:tx>
            <c:v>Benchmark</c:v>
          </c:tx>
          <c:spPr>
            <a:ln w="28575">
              <a:solidFill>
                <a:schemeClr val="tx1">
                  <a:lumMod val="50000"/>
                  <a:lumOff val="50000"/>
                </a:schemeClr>
              </a:solidFill>
              <a:prstDash val="solid"/>
            </a:ln>
          </c:spPr>
          <c:marker>
            <c:symbol val="none"/>
          </c:marker>
          <c:cat>
            <c:numRef>
              <c:f>TWRR!$A$4:$A$138</c:f>
              <c:numCache>
                <c:formatCode>mmm\-yy</c:formatCode>
                <c:ptCount val="135"/>
                <c:pt idx="0">
                  <c:v>40877</c:v>
                </c:pt>
                <c:pt idx="1">
                  <c:v>40908</c:v>
                </c:pt>
                <c:pt idx="2">
                  <c:v>40939</c:v>
                </c:pt>
                <c:pt idx="3">
                  <c:v>40968</c:v>
                </c:pt>
                <c:pt idx="4">
                  <c:v>40999</c:v>
                </c:pt>
                <c:pt idx="5">
                  <c:v>41029</c:v>
                </c:pt>
                <c:pt idx="6">
                  <c:v>41060</c:v>
                </c:pt>
                <c:pt idx="7">
                  <c:v>41090</c:v>
                </c:pt>
                <c:pt idx="8">
                  <c:v>41121</c:v>
                </c:pt>
                <c:pt idx="9">
                  <c:v>41152</c:v>
                </c:pt>
                <c:pt idx="10">
                  <c:v>41182</c:v>
                </c:pt>
                <c:pt idx="11">
                  <c:v>41213</c:v>
                </c:pt>
                <c:pt idx="12">
                  <c:v>41243</c:v>
                </c:pt>
                <c:pt idx="13">
                  <c:v>41274</c:v>
                </c:pt>
                <c:pt idx="14">
                  <c:v>41305</c:v>
                </c:pt>
                <c:pt idx="15">
                  <c:v>41333</c:v>
                </c:pt>
                <c:pt idx="16">
                  <c:v>41364</c:v>
                </c:pt>
                <c:pt idx="17">
                  <c:v>41394</c:v>
                </c:pt>
                <c:pt idx="18">
                  <c:v>41425</c:v>
                </c:pt>
                <c:pt idx="19">
                  <c:v>41455</c:v>
                </c:pt>
                <c:pt idx="20">
                  <c:v>41486</c:v>
                </c:pt>
                <c:pt idx="21">
                  <c:v>41517</c:v>
                </c:pt>
                <c:pt idx="22">
                  <c:v>41547</c:v>
                </c:pt>
                <c:pt idx="23">
                  <c:v>41578</c:v>
                </c:pt>
                <c:pt idx="24">
                  <c:v>41608</c:v>
                </c:pt>
                <c:pt idx="25">
                  <c:v>41639</c:v>
                </c:pt>
                <c:pt idx="26">
                  <c:v>41670</c:v>
                </c:pt>
                <c:pt idx="27">
                  <c:v>41698</c:v>
                </c:pt>
                <c:pt idx="28">
                  <c:v>41729</c:v>
                </c:pt>
                <c:pt idx="29">
                  <c:v>41759</c:v>
                </c:pt>
                <c:pt idx="30">
                  <c:v>41790</c:v>
                </c:pt>
                <c:pt idx="31">
                  <c:v>41820</c:v>
                </c:pt>
                <c:pt idx="32">
                  <c:v>41851</c:v>
                </c:pt>
                <c:pt idx="33">
                  <c:v>41882</c:v>
                </c:pt>
                <c:pt idx="34">
                  <c:v>41912</c:v>
                </c:pt>
                <c:pt idx="35">
                  <c:v>41943</c:v>
                </c:pt>
                <c:pt idx="36">
                  <c:v>41973</c:v>
                </c:pt>
                <c:pt idx="37">
                  <c:v>42004</c:v>
                </c:pt>
                <c:pt idx="38">
                  <c:v>42035</c:v>
                </c:pt>
                <c:pt idx="39">
                  <c:v>42063</c:v>
                </c:pt>
                <c:pt idx="40">
                  <c:v>42094</c:v>
                </c:pt>
                <c:pt idx="41">
                  <c:v>42124</c:v>
                </c:pt>
                <c:pt idx="42">
                  <c:v>42155</c:v>
                </c:pt>
                <c:pt idx="43">
                  <c:v>42185</c:v>
                </c:pt>
                <c:pt idx="44">
                  <c:v>42216</c:v>
                </c:pt>
                <c:pt idx="45">
                  <c:v>42247</c:v>
                </c:pt>
                <c:pt idx="46">
                  <c:v>42277</c:v>
                </c:pt>
                <c:pt idx="47">
                  <c:v>42308</c:v>
                </c:pt>
                <c:pt idx="48">
                  <c:v>42338</c:v>
                </c:pt>
                <c:pt idx="49">
                  <c:v>42369</c:v>
                </c:pt>
                <c:pt idx="50">
                  <c:v>42400</c:v>
                </c:pt>
                <c:pt idx="51">
                  <c:v>42429</c:v>
                </c:pt>
                <c:pt idx="52">
                  <c:v>42460</c:v>
                </c:pt>
                <c:pt idx="53">
                  <c:v>42490</c:v>
                </c:pt>
                <c:pt idx="54">
                  <c:v>42521</c:v>
                </c:pt>
                <c:pt idx="55">
                  <c:v>42551</c:v>
                </c:pt>
                <c:pt idx="56">
                  <c:v>42582</c:v>
                </c:pt>
                <c:pt idx="57">
                  <c:v>42613</c:v>
                </c:pt>
                <c:pt idx="58">
                  <c:v>42643</c:v>
                </c:pt>
                <c:pt idx="59">
                  <c:v>42674</c:v>
                </c:pt>
                <c:pt idx="60">
                  <c:v>42704</c:v>
                </c:pt>
                <c:pt idx="61">
                  <c:v>42735</c:v>
                </c:pt>
                <c:pt idx="62">
                  <c:v>42766</c:v>
                </c:pt>
                <c:pt idx="63">
                  <c:v>42794</c:v>
                </c:pt>
                <c:pt idx="64">
                  <c:v>42825</c:v>
                </c:pt>
                <c:pt idx="65">
                  <c:v>42855</c:v>
                </c:pt>
                <c:pt idx="66">
                  <c:v>42886</c:v>
                </c:pt>
                <c:pt idx="67">
                  <c:v>42916</c:v>
                </c:pt>
                <c:pt idx="68">
                  <c:v>42947</c:v>
                </c:pt>
                <c:pt idx="69">
                  <c:v>42978</c:v>
                </c:pt>
                <c:pt idx="70">
                  <c:v>43008</c:v>
                </c:pt>
                <c:pt idx="71">
                  <c:v>43039</c:v>
                </c:pt>
                <c:pt idx="72">
                  <c:v>43069</c:v>
                </c:pt>
                <c:pt idx="73">
                  <c:v>43100</c:v>
                </c:pt>
                <c:pt idx="74">
                  <c:v>43131</c:v>
                </c:pt>
                <c:pt idx="75">
                  <c:v>43159</c:v>
                </c:pt>
                <c:pt idx="76">
                  <c:v>43190</c:v>
                </c:pt>
                <c:pt idx="77">
                  <c:v>43220</c:v>
                </c:pt>
                <c:pt idx="78">
                  <c:v>43251</c:v>
                </c:pt>
                <c:pt idx="79">
                  <c:v>43281</c:v>
                </c:pt>
                <c:pt idx="80">
                  <c:v>43312</c:v>
                </c:pt>
                <c:pt idx="81">
                  <c:v>43343</c:v>
                </c:pt>
                <c:pt idx="82">
                  <c:v>43373</c:v>
                </c:pt>
                <c:pt idx="83">
                  <c:v>43404</c:v>
                </c:pt>
                <c:pt idx="84">
                  <c:v>43434</c:v>
                </c:pt>
                <c:pt idx="85">
                  <c:v>43465</c:v>
                </c:pt>
                <c:pt idx="86">
                  <c:v>43496</c:v>
                </c:pt>
                <c:pt idx="87">
                  <c:v>43524</c:v>
                </c:pt>
                <c:pt idx="88">
                  <c:v>43555</c:v>
                </c:pt>
                <c:pt idx="89">
                  <c:v>43585</c:v>
                </c:pt>
                <c:pt idx="90">
                  <c:v>43616</c:v>
                </c:pt>
                <c:pt idx="91">
                  <c:v>43646</c:v>
                </c:pt>
                <c:pt idx="92">
                  <c:v>43677</c:v>
                </c:pt>
                <c:pt idx="93">
                  <c:v>43708</c:v>
                </c:pt>
                <c:pt idx="94">
                  <c:v>43738</c:v>
                </c:pt>
                <c:pt idx="95">
                  <c:v>43769</c:v>
                </c:pt>
                <c:pt idx="96">
                  <c:v>43799</c:v>
                </c:pt>
                <c:pt idx="97">
                  <c:v>43830</c:v>
                </c:pt>
                <c:pt idx="98">
                  <c:v>43861</c:v>
                </c:pt>
                <c:pt idx="99">
                  <c:v>43890</c:v>
                </c:pt>
                <c:pt idx="100">
                  <c:v>43921</c:v>
                </c:pt>
                <c:pt idx="101">
                  <c:v>43951</c:v>
                </c:pt>
                <c:pt idx="102">
                  <c:v>43982</c:v>
                </c:pt>
                <c:pt idx="103">
                  <c:v>44012</c:v>
                </c:pt>
                <c:pt idx="104">
                  <c:v>44043</c:v>
                </c:pt>
                <c:pt idx="105">
                  <c:v>44074</c:v>
                </c:pt>
                <c:pt idx="106">
                  <c:v>44104</c:v>
                </c:pt>
                <c:pt idx="107">
                  <c:v>44135</c:v>
                </c:pt>
                <c:pt idx="108">
                  <c:v>44165</c:v>
                </c:pt>
                <c:pt idx="109">
                  <c:v>44196</c:v>
                </c:pt>
                <c:pt idx="110">
                  <c:v>44227</c:v>
                </c:pt>
                <c:pt idx="111">
                  <c:v>44255</c:v>
                </c:pt>
                <c:pt idx="112">
                  <c:v>44286</c:v>
                </c:pt>
                <c:pt idx="113">
                  <c:v>44316</c:v>
                </c:pt>
                <c:pt idx="114">
                  <c:v>44347</c:v>
                </c:pt>
                <c:pt idx="115">
                  <c:v>44377</c:v>
                </c:pt>
                <c:pt idx="116">
                  <c:v>44408</c:v>
                </c:pt>
                <c:pt idx="117">
                  <c:v>44439</c:v>
                </c:pt>
                <c:pt idx="118">
                  <c:v>44469</c:v>
                </c:pt>
                <c:pt idx="119">
                  <c:v>44500</c:v>
                </c:pt>
                <c:pt idx="120">
                  <c:v>44530</c:v>
                </c:pt>
                <c:pt idx="121">
                  <c:v>44561</c:v>
                </c:pt>
                <c:pt idx="122">
                  <c:v>44592</c:v>
                </c:pt>
                <c:pt idx="123">
                  <c:v>44620</c:v>
                </c:pt>
                <c:pt idx="124">
                  <c:v>44651</c:v>
                </c:pt>
                <c:pt idx="125">
                  <c:v>44681</c:v>
                </c:pt>
                <c:pt idx="126">
                  <c:v>44712</c:v>
                </c:pt>
                <c:pt idx="127">
                  <c:v>44742</c:v>
                </c:pt>
                <c:pt idx="128">
                  <c:v>44773</c:v>
                </c:pt>
                <c:pt idx="129">
                  <c:v>44804</c:v>
                </c:pt>
                <c:pt idx="130">
                  <c:v>44834</c:v>
                </c:pt>
                <c:pt idx="131">
                  <c:v>44865</c:v>
                </c:pt>
                <c:pt idx="132">
                  <c:v>44895</c:v>
                </c:pt>
                <c:pt idx="133">
                  <c:v>44926</c:v>
                </c:pt>
                <c:pt idx="134">
                  <c:v>44957</c:v>
                </c:pt>
              </c:numCache>
            </c:numRef>
          </c:cat>
          <c:val>
            <c:numRef>
              <c:f>TWRR!$Y$4:$Y$138</c:f>
              <c:numCache>
                <c:formatCode>0.00%</c:formatCode>
                <c:ptCount val="135"/>
                <c:pt idx="0">
                  <c:v>-5.2935453932649867E-3</c:v>
                </c:pt>
                <c:pt idx="1">
                  <c:v>3.4443898883664614E-2</c:v>
                </c:pt>
                <c:pt idx="2">
                  <c:v>3.5960285433988881E-2</c:v>
                </c:pt>
                <c:pt idx="3">
                  <c:v>5.5553365130551979E-2</c:v>
                </c:pt>
                <c:pt idx="4">
                  <c:v>5.6641329487261194E-2</c:v>
                </c:pt>
                <c:pt idx="5">
                  <c:v>5.569471594920028E-2</c:v>
                </c:pt>
                <c:pt idx="6">
                  <c:v>5.5411663818054624E-2</c:v>
                </c:pt>
                <c:pt idx="7">
                  <c:v>7.0517523556204331E-2</c:v>
                </c:pt>
                <c:pt idx="8">
                  <c:v>8.7564913662521615E-2</c:v>
                </c:pt>
                <c:pt idx="9">
                  <c:v>9.4283066162478946E-2</c:v>
                </c:pt>
                <c:pt idx="10">
                  <c:v>9.3199176723590016E-2</c:v>
                </c:pt>
                <c:pt idx="11">
                  <c:v>0.10266881327538546</c:v>
                </c:pt>
                <c:pt idx="12">
                  <c:v>7.3080542727005371E-2</c:v>
                </c:pt>
                <c:pt idx="13">
                  <c:v>0.10716149847997669</c:v>
                </c:pt>
                <c:pt idx="14">
                  <c:v>8.4651972488243299E-2</c:v>
                </c:pt>
                <c:pt idx="15">
                  <c:v>8.5210521790890503E-2</c:v>
                </c:pt>
                <c:pt idx="16">
                  <c:v>0.10092779440480326</c:v>
                </c:pt>
                <c:pt idx="17">
                  <c:v>0.11972980864878346</c:v>
                </c:pt>
                <c:pt idx="18">
                  <c:v>0.16340507127799309</c:v>
                </c:pt>
                <c:pt idx="19">
                  <c:v>0.158307289015992</c:v>
                </c:pt>
                <c:pt idx="20">
                  <c:v>0.16383181102921163</c:v>
                </c:pt>
                <c:pt idx="21">
                  <c:v>0.14644330017966656</c:v>
                </c:pt>
                <c:pt idx="22">
                  <c:v>0.16563811595108735</c:v>
                </c:pt>
                <c:pt idx="23">
                  <c:v>0.18803650312091347</c:v>
                </c:pt>
                <c:pt idx="24">
                  <c:v>0.18866227509937139</c:v>
                </c:pt>
                <c:pt idx="25">
                  <c:v>0.2075159811652425</c:v>
                </c:pt>
                <c:pt idx="26">
                  <c:v>0.18376347015175076</c:v>
                </c:pt>
                <c:pt idx="27">
                  <c:v>0.20126674042700299</c:v>
                </c:pt>
                <c:pt idx="28">
                  <c:v>0.2163590928842325</c:v>
                </c:pt>
                <c:pt idx="29">
                  <c:v>0.2212530893966953</c:v>
                </c:pt>
                <c:pt idx="30">
                  <c:v>0.21800805081667729</c:v>
                </c:pt>
                <c:pt idx="31">
                  <c:v>0.23309144465443321</c:v>
                </c:pt>
                <c:pt idx="32">
                  <c:v>0.23418217425347043</c:v>
                </c:pt>
                <c:pt idx="33">
                  <c:v>0.22637264783905509</c:v>
                </c:pt>
                <c:pt idx="34">
                  <c:v>0.22575576346569304</c:v>
                </c:pt>
                <c:pt idx="35">
                  <c:v>0.2359777481928147</c:v>
                </c:pt>
                <c:pt idx="36">
                  <c:v>0.22002599689017655</c:v>
                </c:pt>
                <c:pt idx="37">
                  <c:v>0.19157142709115504</c:v>
                </c:pt>
                <c:pt idx="38">
                  <c:v>0.21252277074904335</c:v>
                </c:pt>
                <c:pt idx="39">
                  <c:v>0.22898598273751358</c:v>
                </c:pt>
                <c:pt idx="40">
                  <c:v>0.23034357930868521</c:v>
                </c:pt>
                <c:pt idx="41">
                  <c:v>0.22890334251778155</c:v>
                </c:pt>
                <c:pt idx="42">
                  <c:v>0.20211969315730127</c:v>
                </c:pt>
                <c:pt idx="43">
                  <c:v>0.18228183128855791</c:v>
                </c:pt>
                <c:pt idx="44">
                  <c:v>0.19308507564621125</c:v>
                </c:pt>
                <c:pt idx="45">
                  <c:v>0.14049524467227625</c:v>
                </c:pt>
                <c:pt idx="46">
                  <c:v>0.16832870554641799</c:v>
                </c:pt>
                <c:pt idx="47">
                  <c:v>0.19924175491857166</c:v>
                </c:pt>
                <c:pt idx="48">
                  <c:v>0.20710445866528482</c:v>
                </c:pt>
                <c:pt idx="49">
                  <c:v>0.22536654040301141</c:v>
                </c:pt>
                <c:pt idx="50">
                  <c:v>0.204818995918155</c:v>
                </c:pt>
                <c:pt idx="51">
                  <c:v>0.19608019940001675</c:v>
                </c:pt>
                <c:pt idx="52">
                  <c:v>0.21191061114184961</c:v>
                </c:pt>
                <c:pt idx="53">
                  <c:v>0.1963325922200001</c:v>
                </c:pt>
                <c:pt idx="54">
                  <c:v>0.18073567132363655</c:v>
                </c:pt>
                <c:pt idx="55">
                  <c:v>0.1926712944919351</c:v>
                </c:pt>
                <c:pt idx="56">
                  <c:v>0.19949460235965888</c:v>
                </c:pt>
                <c:pt idx="57">
                  <c:v>0.21432993918898391</c:v>
                </c:pt>
                <c:pt idx="58">
                  <c:v>0.21068310087612452</c:v>
                </c:pt>
                <c:pt idx="59">
                  <c:v>0.21396558779817165</c:v>
                </c:pt>
                <c:pt idx="60">
                  <c:v>0.18674588166457107</c:v>
                </c:pt>
                <c:pt idx="61">
                  <c:v>0.19467190574860105</c:v>
                </c:pt>
                <c:pt idx="62">
                  <c:v>0.20854920333995275</c:v>
                </c:pt>
                <c:pt idx="63">
                  <c:v>0.21921976422197043</c:v>
                </c:pt>
                <c:pt idx="64">
                  <c:v>0.24541694648690515</c:v>
                </c:pt>
                <c:pt idx="65">
                  <c:v>0.2560247891228471</c:v>
                </c:pt>
                <c:pt idx="66">
                  <c:v>0.24745650901494343</c:v>
                </c:pt>
                <c:pt idx="67">
                  <c:v>0.24972670533148689</c:v>
                </c:pt>
                <c:pt idx="68">
                  <c:v>0.24482757627954488</c:v>
                </c:pt>
                <c:pt idx="69">
                  <c:v>0.247882444170205</c:v>
                </c:pt>
                <c:pt idx="70">
                  <c:v>0.25192863477579586</c:v>
                </c:pt>
                <c:pt idx="71">
                  <c:v>0.26989232499800586</c:v>
                </c:pt>
                <c:pt idx="72">
                  <c:v>0.2616564308971927</c:v>
                </c:pt>
                <c:pt idx="73">
                  <c:v>0.28530715643965543</c:v>
                </c:pt>
                <c:pt idx="74">
                  <c:v>0.30714152874312228</c:v>
                </c:pt>
                <c:pt idx="75">
                  <c:v>0.29527749541834369</c:v>
                </c:pt>
                <c:pt idx="76">
                  <c:v>0.28525047867872688</c:v>
                </c:pt>
                <c:pt idx="77">
                  <c:v>0.28299283306228173</c:v>
                </c:pt>
                <c:pt idx="78">
                  <c:v>0.22631231984560363</c:v>
                </c:pt>
                <c:pt idx="79">
                  <c:v>0.22254287437264209</c:v>
                </c:pt>
                <c:pt idx="80">
                  <c:v>0.26741837441178129</c:v>
                </c:pt>
                <c:pt idx="81">
                  <c:v>0.26855799785323442</c:v>
                </c:pt>
                <c:pt idx="82">
                  <c:v>0.26223592781381133</c:v>
                </c:pt>
                <c:pt idx="83">
                  <c:v>0.20942281538118146</c:v>
                </c:pt>
                <c:pt idx="84">
                  <c:v>0.20214912175358402</c:v>
                </c:pt>
                <c:pt idx="85">
                  <c:v>0.19543845423618489</c:v>
                </c:pt>
                <c:pt idx="86">
                  <c:v>0.19972325892939446</c:v>
                </c:pt>
                <c:pt idx="87">
                  <c:v>0.21206873733023279</c:v>
                </c:pt>
                <c:pt idx="88">
                  <c:v>0.21063696010863486</c:v>
                </c:pt>
                <c:pt idx="89">
                  <c:v>0.22115162335466909</c:v>
                </c:pt>
                <c:pt idx="90">
                  <c:v>0.21980408386635775</c:v>
                </c:pt>
                <c:pt idx="91">
                  <c:v>0.24189151674986076</c:v>
                </c:pt>
                <c:pt idx="92">
                  <c:v>0.23513579391009332</c:v>
                </c:pt>
                <c:pt idx="93">
                  <c:v>0.23074553762929817</c:v>
                </c:pt>
                <c:pt idx="94">
                  <c:v>0.22302009421837821</c:v>
                </c:pt>
                <c:pt idx="95">
                  <c:v>0.22805499177789534</c:v>
                </c:pt>
                <c:pt idx="96">
                  <c:v>0.21445092196187776</c:v>
                </c:pt>
                <c:pt idx="97">
                  <c:v>0.23799256873923791</c:v>
                </c:pt>
                <c:pt idx="98">
                  <c:v>0.21454373160538842</c:v>
                </c:pt>
                <c:pt idx="99">
                  <c:v>0.1883516791993225</c:v>
                </c:pt>
                <c:pt idx="100">
                  <c:v>0.12416675205424199</c:v>
                </c:pt>
                <c:pt idx="101">
                  <c:v>0.17744580816075839</c:v>
                </c:pt>
                <c:pt idx="102">
                  <c:v>0.25183444920093234</c:v>
                </c:pt>
                <c:pt idx="103">
                  <c:v>0.2534884991386499</c:v>
                </c:pt>
                <c:pt idx="104">
                  <c:v>0.34165872645260276</c:v>
                </c:pt>
                <c:pt idx="105">
                  <c:v>0.32606032216321323</c:v>
                </c:pt>
                <c:pt idx="106">
                  <c:v>0.31071791288495354</c:v>
                </c:pt>
                <c:pt idx="107">
                  <c:v>0.30173878490737605</c:v>
                </c:pt>
                <c:pt idx="108">
                  <c:v>0.32730774811173502</c:v>
                </c:pt>
                <c:pt idx="109">
                  <c:v>0.32875976737234258</c:v>
                </c:pt>
                <c:pt idx="110">
                  <c:v>0.31196604419855345</c:v>
                </c:pt>
                <c:pt idx="111">
                  <c:v>0.3191887643808351</c:v>
                </c:pt>
                <c:pt idx="112">
                  <c:v>0.3118688271885619</c:v>
                </c:pt>
                <c:pt idx="113">
                  <c:v>0.33850722132012212</c:v>
                </c:pt>
                <c:pt idx="114">
                  <c:v>0.30895503333483609</c:v>
                </c:pt>
                <c:pt idx="115">
                  <c:v>0.27303389176412796</c:v>
                </c:pt>
                <c:pt idx="116">
                  <c:v>0.26557479656242733</c:v>
                </c:pt>
                <c:pt idx="117">
                  <c:v>0.31041699317779892</c:v>
                </c:pt>
                <c:pt idx="118">
                  <c:v>0.28692026822471295</c:v>
                </c:pt>
                <c:pt idx="119">
                  <c:v>0.30210247909298515</c:v>
                </c:pt>
                <c:pt idx="120">
                  <c:v>0.27401466113557604</c:v>
                </c:pt>
                <c:pt idx="121">
                  <c:v>0.28313510157015109</c:v>
                </c:pt>
                <c:pt idx="122">
                  <c:v>0.24021500196851253</c:v>
                </c:pt>
                <c:pt idx="123">
                  <c:v>0.27606101502421709</c:v>
                </c:pt>
                <c:pt idx="124">
                  <c:v>0.26569769827455669</c:v>
                </c:pt>
                <c:pt idx="125">
                  <c:v>0.27133639087352002</c:v>
                </c:pt>
                <c:pt idx="126">
                  <c:v>0.23955910338941</c:v>
                </c:pt>
                <c:pt idx="127">
                  <c:v>0.17528233150227157</c:v>
                </c:pt>
                <c:pt idx="128">
                  <c:v>0.19156810079520858</c:v>
                </c:pt>
                <c:pt idx="129">
                  <c:v>0.1976111908609417</c:v>
                </c:pt>
                <c:pt idx="130">
                  <c:v>0.14496633774528611</c:v>
                </c:pt>
                <c:pt idx="131">
                  <c:v>0.17350121284495312</c:v>
                </c:pt>
                <c:pt idx="132">
                  <c:v>0.19961175551931509</c:v>
                </c:pt>
                <c:pt idx="133">
                  <c:v>0.21099602695835951</c:v>
                </c:pt>
                <c:pt idx="134">
                  <c:v>0.221156421007773</c:v>
                </c:pt>
              </c:numCache>
            </c:numRef>
          </c:val>
          <c:smooth val="0"/>
          <c:extLst>
            <c:ext xmlns:c16="http://schemas.microsoft.com/office/drawing/2014/chart" uri="{C3380CC4-5D6E-409C-BE32-E72D297353CC}">
              <c16:uniqueId val="{00000001-4F43-4BED-BF02-6A34AD076A37}"/>
            </c:ext>
          </c:extLst>
        </c:ser>
        <c:dLbls>
          <c:showLegendKey val="0"/>
          <c:showVal val="0"/>
          <c:showCatName val="0"/>
          <c:showSerName val="0"/>
          <c:showPercent val="0"/>
          <c:showBubbleSize val="0"/>
        </c:dLbls>
        <c:smooth val="0"/>
        <c:axId val="87529344"/>
        <c:axId val="87530880"/>
      </c:lineChart>
      <c:dateAx>
        <c:axId val="87529344"/>
        <c:scaling>
          <c:orientation val="minMax"/>
        </c:scaling>
        <c:delete val="0"/>
        <c:axPos val="b"/>
        <c:numFmt formatCode="[$-409]mmm\-yy;@" sourceLinked="0"/>
        <c:majorTickMark val="out"/>
        <c:minorTickMark val="none"/>
        <c:tickLblPos val="nextTo"/>
        <c:spPr>
          <a:ln w="3175">
            <a:solidFill>
              <a:srgbClr val="000000"/>
            </a:solidFill>
            <a:prstDash val="solid"/>
          </a:ln>
        </c:spPr>
        <c:txPr>
          <a:bodyPr rot="-5400000" vert="horz"/>
          <a:lstStyle/>
          <a:p>
            <a:pPr>
              <a:defRPr/>
            </a:pPr>
            <a:endParaRPr lang="en-US"/>
          </a:p>
        </c:txPr>
        <c:crossAx val="87530880"/>
        <c:crosses val="autoZero"/>
        <c:auto val="1"/>
        <c:lblOffset val="100"/>
        <c:baseTimeUnit val="months"/>
        <c:majorUnit val="5"/>
        <c:majorTimeUnit val="months"/>
      </c:dateAx>
      <c:valAx>
        <c:axId val="87530880"/>
        <c:scaling>
          <c:orientation val="minMax"/>
        </c:scaling>
        <c:delete val="0"/>
        <c:axPos val="l"/>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87529344"/>
        <c:crossesAt val="40848"/>
        <c:crossBetween val="between"/>
      </c:valAx>
      <c:spPr>
        <a:solidFill>
          <a:srgbClr val="FFFFFF"/>
        </a:solidFill>
        <a:ln w="12700">
          <a:solidFill>
            <a:srgbClr val="FFFFFF"/>
          </a:solidFill>
          <a:prstDash val="solid"/>
        </a:ln>
      </c:spPr>
    </c:plotArea>
    <c:legend>
      <c:legendPos val="r"/>
      <c:layout>
        <c:manualLayout>
          <c:xMode val="edge"/>
          <c:yMode val="edge"/>
          <c:x val="0.34594596213037593"/>
          <c:y val="0.10030337018248639"/>
          <c:w val="0.40042285396722199"/>
          <c:h val="5.8411214953273435E-2"/>
        </c:manualLayout>
      </c:layout>
      <c:overlay val="0"/>
      <c:spPr>
        <a:solidFill>
          <a:srgbClr val="FFFFFF"/>
        </a:solidFill>
        <a:ln w="3175">
          <a:solidFill>
            <a:srgbClr val="000000"/>
          </a:solidFill>
          <a:prstDash val="solid"/>
        </a:ln>
      </c:spPr>
    </c:legend>
    <c:plotVisOnly val="1"/>
    <c:dispBlanksAs val="gap"/>
    <c:showDLblsOverMax val="0"/>
  </c:chart>
  <c:spPr>
    <a:solidFill>
      <a:srgbClr val="FFFFFF"/>
    </a:solidFill>
    <a:ln w="3175">
      <a:noFill/>
      <a:prstDash val="solid"/>
    </a:ln>
  </c:spPr>
  <c:txPr>
    <a:bodyPr/>
    <a:lstStyle/>
    <a:p>
      <a:pPr>
        <a:defRPr sz="600" b="0" i="0" u="none" strike="noStrike" baseline="0">
          <a:solidFill>
            <a:srgbClr val="000000"/>
          </a:solidFill>
          <a:latin typeface="Arial"/>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807253202132358"/>
          <c:y val="0.13425864163815585"/>
          <c:w val="0.90587196368648826"/>
          <c:h val="0.63851836607965962"/>
        </c:manualLayout>
      </c:layout>
      <c:lineChart>
        <c:grouping val="standard"/>
        <c:varyColors val="0"/>
        <c:ser>
          <c:idx val="0"/>
          <c:order val="0"/>
          <c:tx>
            <c:v>Portfolio</c:v>
          </c:tx>
          <c:spPr>
            <a:ln w="28575">
              <a:solidFill>
                <a:schemeClr val="tx1">
                  <a:lumMod val="75000"/>
                  <a:lumOff val="25000"/>
                </a:schemeClr>
              </a:solidFill>
            </a:ln>
          </c:spPr>
          <c:marker>
            <c:symbol val="none"/>
          </c:marker>
          <c:cat>
            <c:numRef>
              <c:f>TWRR!$A$6:$A$140</c:f>
              <c:numCache>
                <c:formatCode>mmm\-yy</c:formatCode>
                <c:ptCount val="135"/>
                <c:pt idx="0">
                  <c:v>40877</c:v>
                </c:pt>
                <c:pt idx="1">
                  <c:v>40908</c:v>
                </c:pt>
                <c:pt idx="2">
                  <c:v>40939</c:v>
                </c:pt>
                <c:pt idx="3">
                  <c:v>40968</c:v>
                </c:pt>
                <c:pt idx="4">
                  <c:v>40999</c:v>
                </c:pt>
                <c:pt idx="5">
                  <c:v>41029</c:v>
                </c:pt>
                <c:pt idx="6">
                  <c:v>41060</c:v>
                </c:pt>
                <c:pt idx="7">
                  <c:v>41090</c:v>
                </c:pt>
                <c:pt idx="8">
                  <c:v>41121</c:v>
                </c:pt>
                <c:pt idx="9">
                  <c:v>41152</c:v>
                </c:pt>
                <c:pt idx="10">
                  <c:v>41182</c:v>
                </c:pt>
                <c:pt idx="11">
                  <c:v>41213</c:v>
                </c:pt>
                <c:pt idx="12">
                  <c:v>41243</c:v>
                </c:pt>
                <c:pt idx="13">
                  <c:v>41274</c:v>
                </c:pt>
                <c:pt idx="14">
                  <c:v>41305</c:v>
                </c:pt>
                <c:pt idx="15">
                  <c:v>41333</c:v>
                </c:pt>
                <c:pt idx="16">
                  <c:v>41364</c:v>
                </c:pt>
                <c:pt idx="17">
                  <c:v>41394</c:v>
                </c:pt>
                <c:pt idx="18">
                  <c:v>41425</c:v>
                </c:pt>
                <c:pt idx="19">
                  <c:v>41455</c:v>
                </c:pt>
                <c:pt idx="20">
                  <c:v>41486</c:v>
                </c:pt>
                <c:pt idx="21">
                  <c:v>41517</c:v>
                </c:pt>
                <c:pt idx="22">
                  <c:v>41547</c:v>
                </c:pt>
                <c:pt idx="23">
                  <c:v>41578</c:v>
                </c:pt>
                <c:pt idx="24">
                  <c:v>41608</c:v>
                </c:pt>
                <c:pt idx="25">
                  <c:v>41639</c:v>
                </c:pt>
                <c:pt idx="26">
                  <c:v>41670</c:v>
                </c:pt>
                <c:pt idx="27">
                  <c:v>41698</c:v>
                </c:pt>
                <c:pt idx="28">
                  <c:v>41729</c:v>
                </c:pt>
                <c:pt idx="29">
                  <c:v>41759</c:v>
                </c:pt>
                <c:pt idx="30">
                  <c:v>41790</c:v>
                </c:pt>
                <c:pt idx="31">
                  <c:v>41820</c:v>
                </c:pt>
                <c:pt idx="32">
                  <c:v>41851</c:v>
                </c:pt>
                <c:pt idx="33">
                  <c:v>41882</c:v>
                </c:pt>
                <c:pt idx="34">
                  <c:v>41912</c:v>
                </c:pt>
                <c:pt idx="35">
                  <c:v>41943</c:v>
                </c:pt>
                <c:pt idx="36">
                  <c:v>41973</c:v>
                </c:pt>
                <c:pt idx="37">
                  <c:v>42004</c:v>
                </c:pt>
                <c:pt idx="38">
                  <c:v>42035</c:v>
                </c:pt>
                <c:pt idx="39">
                  <c:v>42063</c:v>
                </c:pt>
                <c:pt idx="40">
                  <c:v>42094</c:v>
                </c:pt>
                <c:pt idx="41">
                  <c:v>42124</c:v>
                </c:pt>
                <c:pt idx="42">
                  <c:v>42155</c:v>
                </c:pt>
                <c:pt idx="43">
                  <c:v>42185</c:v>
                </c:pt>
                <c:pt idx="44">
                  <c:v>42216</c:v>
                </c:pt>
                <c:pt idx="45">
                  <c:v>42247</c:v>
                </c:pt>
                <c:pt idx="46">
                  <c:v>42277</c:v>
                </c:pt>
                <c:pt idx="47">
                  <c:v>42308</c:v>
                </c:pt>
                <c:pt idx="48">
                  <c:v>42338</c:v>
                </c:pt>
                <c:pt idx="49">
                  <c:v>42369</c:v>
                </c:pt>
                <c:pt idx="50">
                  <c:v>42400</c:v>
                </c:pt>
                <c:pt idx="51">
                  <c:v>42429</c:v>
                </c:pt>
                <c:pt idx="52">
                  <c:v>42460</c:v>
                </c:pt>
                <c:pt idx="53">
                  <c:v>42490</c:v>
                </c:pt>
                <c:pt idx="54">
                  <c:v>42521</c:v>
                </c:pt>
                <c:pt idx="55">
                  <c:v>42551</c:v>
                </c:pt>
                <c:pt idx="56">
                  <c:v>42582</c:v>
                </c:pt>
                <c:pt idx="57">
                  <c:v>42613</c:v>
                </c:pt>
                <c:pt idx="58">
                  <c:v>42643</c:v>
                </c:pt>
                <c:pt idx="59">
                  <c:v>42674</c:v>
                </c:pt>
                <c:pt idx="60">
                  <c:v>42704</c:v>
                </c:pt>
                <c:pt idx="61">
                  <c:v>42735</c:v>
                </c:pt>
                <c:pt idx="62">
                  <c:v>42766</c:v>
                </c:pt>
                <c:pt idx="63">
                  <c:v>42794</c:v>
                </c:pt>
                <c:pt idx="64">
                  <c:v>42825</c:v>
                </c:pt>
                <c:pt idx="65">
                  <c:v>42855</c:v>
                </c:pt>
                <c:pt idx="66">
                  <c:v>42886</c:v>
                </c:pt>
                <c:pt idx="67">
                  <c:v>42916</c:v>
                </c:pt>
                <c:pt idx="68">
                  <c:v>42947</c:v>
                </c:pt>
                <c:pt idx="69">
                  <c:v>42978</c:v>
                </c:pt>
                <c:pt idx="70">
                  <c:v>43008</c:v>
                </c:pt>
                <c:pt idx="71">
                  <c:v>43039</c:v>
                </c:pt>
                <c:pt idx="72">
                  <c:v>43069</c:v>
                </c:pt>
                <c:pt idx="73">
                  <c:v>43100</c:v>
                </c:pt>
                <c:pt idx="74">
                  <c:v>43131</c:v>
                </c:pt>
                <c:pt idx="75">
                  <c:v>43159</c:v>
                </c:pt>
                <c:pt idx="76">
                  <c:v>43190</c:v>
                </c:pt>
                <c:pt idx="77">
                  <c:v>43220</c:v>
                </c:pt>
                <c:pt idx="78">
                  <c:v>43251</c:v>
                </c:pt>
                <c:pt idx="79">
                  <c:v>43281</c:v>
                </c:pt>
                <c:pt idx="80">
                  <c:v>43312</c:v>
                </c:pt>
                <c:pt idx="81">
                  <c:v>43343</c:v>
                </c:pt>
                <c:pt idx="82">
                  <c:v>43373</c:v>
                </c:pt>
                <c:pt idx="83">
                  <c:v>43404</c:v>
                </c:pt>
                <c:pt idx="84">
                  <c:v>43434</c:v>
                </c:pt>
                <c:pt idx="85">
                  <c:v>43465</c:v>
                </c:pt>
                <c:pt idx="86">
                  <c:v>43496</c:v>
                </c:pt>
                <c:pt idx="87">
                  <c:v>43524</c:v>
                </c:pt>
                <c:pt idx="88">
                  <c:v>43555</c:v>
                </c:pt>
                <c:pt idx="89">
                  <c:v>43585</c:v>
                </c:pt>
                <c:pt idx="90">
                  <c:v>43616</c:v>
                </c:pt>
                <c:pt idx="91">
                  <c:v>43646</c:v>
                </c:pt>
                <c:pt idx="92">
                  <c:v>43677</c:v>
                </c:pt>
                <c:pt idx="93">
                  <c:v>43708</c:v>
                </c:pt>
                <c:pt idx="94">
                  <c:v>43738</c:v>
                </c:pt>
                <c:pt idx="95">
                  <c:v>43769</c:v>
                </c:pt>
                <c:pt idx="96">
                  <c:v>43799</c:v>
                </c:pt>
                <c:pt idx="97">
                  <c:v>43830</c:v>
                </c:pt>
                <c:pt idx="98">
                  <c:v>43861</c:v>
                </c:pt>
                <c:pt idx="99">
                  <c:v>43890</c:v>
                </c:pt>
                <c:pt idx="100">
                  <c:v>43921</c:v>
                </c:pt>
                <c:pt idx="101">
                  <c:v>43951</c:v>
                </c:pt>
                <c:pt idx="102">
                  <c:v>43982</c:v>
                </c:pt>
                <c:pt idx="103">
                  <c:v>44012</c:v>
                </c:pt>
                <c:pt idx="104">
                  <c:v>44043</c:v>
                </c:pt>
                <c:pt idx="105">
                  <c:v>44074</c:v>
                </c:pt>
                <c:pt idx="106">
                  <c:v>44104</c:v>
                </c:pt>
                <c:pt idx="107">
                  <c:v>44135</c:v>
                </c:pt>
                <c:pt idx="108">
                  <c:v>44165</c:v>
                </c:pt>
                <c:pt idx="109">
                  <c:v>44196</c:v>
                </c:pt>
                <c:pt idx="110">
                  <c:v>44227</c:v>
                </c:pt>
                <c:pt idx="111">
                  <c:v>44255</c:v>
                </c:pt>
                <c:pt idx="112">
                  <c:v>44286</c:v>
                </c:pt>
                <c:pt idx="113">
                  <c:v>44316</c:v>
                </c:pt>
                <c:pt idx="114">
                  <c:v>44347</c:v>
                </c:pt>
                <c:pt idx="115">
                  <c:v>44377</c:v>
                </c:pt>
                <c:pt idx="116">
                  <c:v>44408</c:v>
                </c:pt>
                <c:pt idx="117">
                  <c:v>44439</c:v>
                </c:pt>
                <c:pt idx="118">
                  <c:v>44469</c:v>
                </c:pt>
                <c:pt idx="119">
                  <c:v>44500</c:v>
                </c:pt>
                <c:pt idx="120">
                  <c:v>44530</c:v>
                </c:pt>
                <c:pt idx="121">
                  <c:v>44561</c:v>
                </c:pt>
                <c:pt idx="122">
                  <c:v>44592</c:v>
                </c:pt>
                <c:pt idx="123">
                  <c:v>44620</c:v>
                </c:pt>
                <c:pt idx="124">
                  <c:v>44651</c:v>
                </c:pt>
                <c:pt idx="125">
                  <c:v>44681</c:v>
                </c:pt>
                <c:pt idx="126">
                  <c:v>44712</c:v>
                </c:pt>
                <c:pt idx="127">
                  <c:v>44742</c:v>
                </c:pt>
                <c:pt idx="128">
                  <c:v>44773</c:v>
                </c:pt>
                <c:pt idx="129">
                  <c:v>44804</c:v>
                </c:pt>
                <c:pt idx="130">
                  <c:v>44834</c:v>
                </c:pt>
                <c:pt idx="131">
                  <c:v>44865</c:v>
                </c:pt>
                <c:pt idx="132">
                  <c:v>44895</c:v>
                </c:pt>
                <c:pt idx="133">
                  <c:v>44926</c:v>
                </c:pt>
                <c:pt idx="134">
                  <c:v>44957</c:v>
                </c:pt>
              </c:numCache>
            </c:numRef>
          </c:cat>
          <c:val>
            <c:numRef>
              <c:f>TWRR!$M$6:$M$140</c:f>
              <c:numCache>
                <c:formatCode>0.00%</c:formatCode>
                <c:ptCount val="135"/>
                <c:pt idx="0">
                  <c:v>1.9160543711296274E-3</c:v>
                </c:pt>
                <c:pt idx="1">
                  <c:v>1.1199315081401595E-2</c:v>
                </c:pt>
                <c:pt idx="2">
                  <c:v>2.0558256523845131E-2</c:v>
                </c:pt>
                <c:pt idx="3">
                  <c:v>2.8476389906006538E-2</c:v>
                </c:pt>
                <c:pt idx="4">
                  <c:v>3.0959560204712355E-2</c:v>
                </c:pt>
                <c:pt idx="5">
                  <c:v>3.448699453995907E-2</c:v>
                </c:pt>
                <c:pt idx="6">
                  <c:v>3.9842303583476957E-2</c:v>
                </c:pt>
                <c:pt idx="7">
                  <c:v>4.5883705848095646E-2</c:v>
                </c:pt>
                <c:pt idx="8">
                  <c:v>5.3220489465069631E-2</c:v>
                </c:pt>
                <c:pt idx="9">
                  <c:v>6.0536369763978692E-2</c:v>
                </c:pt>
                <c:pt idx="10">
                  <c:v>6.4420673433093212E-2</c:v>
                </c:pt>
                <c:pt idx="11">
                  <c:v>7.1093602416880453E-2</c:v>
                </c:pt>
                <c:pt idx="12">
                  <c:v>7.2330615545893151E-2</c:v>
                </c:pt>
                <c:pt idx="13">
                  <c:v>7.7166290987646713E-2</c:v>
                </c:pt>
                <c:pt idx="14">
                  <c:v>8.127879935998461E-2</c:v>
                </c:pt>
                <c:pt idx="15">
                  <c:v>8.498040265858231E-2</c:v>
                </c:pt>
                <c:pt idx="16">
                  <c:v>8.8853733136455393E-2</c:v>
                </c:pt>
                <c:pt idx="17">
                  <c:v>9.4334650145371235E-2</c:v>
                </c:pt>
                <c:pt idx="18">
                  <c:v>9.9195130979449209E-2</c:v>
                </c:pt>
                <c:pt idx="19">
                  <c:v>9.8541919070856299E-2</c:v>
                </c:pt>
                <c:pt idx="20">
                  <c:v>9.5759641892488645E-2</c:v>
                </c:pt>
                <c:pt idx="21">
                  <c:v>9.4164904695582585E-2</c:v>
                </c:pt>
                <c:pt idx="22">
                  <c:v>9.988273581476026E-2</c:v>
                </c:pt>
                <c:pt idx="23">
                  <c:v>0.10684254510218083</c:v>
                </c:pt>
                <c:pt idx="24">
                  <c:v>0.10439497285194221</c:v>
                </c:pt>
                <c:pt idx="25">
                  <c:v>0.10709394900193492</c:v>
                </c:pt>
                <c:pt idx="26">
                  <c:v>0.10498619566881651</c:v>
                </c:pt>
                <c:pt idx="27">
                  <c:v>0.10888648420156177</c:v>
                </c:pt>
                <c:pt idx="28">
                  <c:v>0.11127611368533863</c:v>
                </c:pt>
                <c:pt idx="29">
                  <c:v>0.11704283061522691</c:v>
                </c:pt>
                <c:pt idx="30">
                  <c:v>0.12060615580311018</c:v>
                </c:pt>
                <c:pt idx="31">
                  <c:v>0.12502782734378259</c:v>
                </c:pt>
                <c:pt idx="32">
                  <c:v>0.13388173628470335</c:v>
                </c:pt>
                <c:pt idx="33">
                  <c:v>0.14129534178753755</c:v>
                </c:pt>
                <c:pt idx="34">
                  <c:v>0.14644201912050669</c:v>
                </c:pt>
                <c:pt idx="35">
                  <c:v>0.15441419984746729</c:v>
                </c:pt>
                <c:pt idx="36">
                  <c:v>0.15832380980800198</c:v>
                </c:pt>
                <c:pt idx="37">
                  <c:v>0.15953966604844538</c:v>
                </c:pt>
                <c:pt idx="38">
                  <c:v>0.16417919865179353</c:v>
                </c:pt>
                <c:pt idx="39">
                  <c:v>0.1694843474723835</c:v>
                </c:pt>
                <c:pt idx="40">
                  <c:v>0.17695776274694763</c:v>
                </c:pt>
                <c:pt idx="41">
                  <c:v>0.18342647378596788</c:v>
                </c:pt>
                <c:pt idx="42">
                  <c:v>0.18830868001183454</c:v>
                </c:pt>
                <c:pt idx="43">
                  <c:v>0.18936655042161421</c:v>
                </c:pt>
                <c:pt idx="44">
                  <c:v>0.19418291473681393</c:v>
                </c:pt>
                <c:pt idx="45">
                  <c:v>0.18456084153304109</c:v>
                </c:pt>
                <c:pt idx="46">
                  <c:v>0.18773195526173514</c:v>
                </c:pt>
                <c:pt idx="47">
                  <c:v>0.19263925539020321</c:v>
                </c:pt>
                <c:pt idx="48">
                  <c:v>0.19584210638920174</c:v>
                </c:pt>
                <c:pt idx="49">
                  <c:v>0.20208657873311875</c:v>
                </c:pt>
                <c:pt idx="50">
                  <c:v>0.2111789779992066</c:v>
                </c:pt>
                <c:pt idx="51">
                  <c:v>0.21777878686264995</c:v>
                </c:pt>
                <c:pt idx="52">
                  <c:v>0.22678727061569504</c:v>
                </c:pt>
                <c:pt idx="53">
                  <c:v>0.23126541369070552</c:v>
                </c:pt>
                <c:pt idx="54">
                  <c:v>0.23635746698302285</c:v>
                </c:pt>
                <c:pt idx="55">
                  <c:v>0.24413752797105404</c:v>
                </c:pt>
                <c:pt idx="56">
                  <c:v>0.25464369110440188</c:v>
                </c:pt>
                <c:pt idx="57">
                  <c:v>0.26204368446184034</c:v>
                </c:pt>
                <c:pt idx="58">
                  <c:v>0.26850650879420646</c:v>
                </c:pt>
                <c:pt idx="59">
                  <c:v>0.2714392380904167</c:v>
                </c:pt>
                <c:pt idx="60">
                  <c:v>0.25324748271475417</c:v>
                </c:pt>
                <c:pt idx="61">
                  <c:v>0.26292175581965838</c:v>
                </c:pt>
                <c:pt idx="62">
                  <c:v>0.27103218681134011</c:v>
                </c:pt>
                <c:pt idx="63">
                  <c:v>0.27722175324402754</c:v>
                </c:pt>
                <c:pt idx="64">
                  <c:v>0.30050529088909061</c:v>
                </c:pt>
                <c:pt idx="65">
                  <c:v>0.30571983002271286</c:v>
                </c:pt>
                <c:pt idx="66">
                  <c:v>0.31167269043888712</c:v>
                </c:pt>
                <c:pt idx="67">
                  <c:v>0.31770842330422666</c:v>
                </c:pt>
                <c:pt idx="68">
                  <c:v>0.32181607631179698</c:v>
                </c:pt>
                <c:pt idx="69">
                  <c:v>0.3283853056191719</c:v>
                </c:pt>
                <c:pt idx="70">
                  <c:v>0.3338180681525611</c:v>
                </c:pt>
                <c:pt idx="71">
                  <c:v>0.33946204401136293</c:v>
                </c:pt>
                <c:pt idx="72">
                  <c:v>0.34487677559319452</c:v>
                </c:pt>
                <c:pt idx="73">
                  <c:v>0.35143168020905935</c:v>
                </c:pt>
                <c:pt idx="74">
                  <c:v>0.35706318136898041</c:v>
                </c:pt>
                <c:pt idx="75">
                  <c:v>0.36134366988751143</c:v>
                </c:pt>
                <c:pt idx="76">
                  <c:v>0.3667438238519769</c:v>
                </c:pt>
                <c:pt idx="77">
                  <c:v>0.36977587881342155</c:v>
                </c:pt>
                <c:pt idx="78">
                  <c:v>0.37122501870692637</c:v>
                </c:pt>
                <c:pt idx="79">
                  <c:v>0.3779596327189445</c:v>
                </c:pt>
                <c:pt idx="80">
                  <c:v>0.39062158240562384</c:v>
                </c:pt>
                <c:pt idx="81">
                  <c:v>0.40190594486152942</c:v>
                </c:pt>
                <c:pt idx="82">
                  <c:v>0.40733866409129593</c:v>
                </c:pt>
                <c:pt idx="83">
                  <c:v>0.41177622608638864</c:v>
                </c:pt>
                <c:pt idx="84">
                  <c:v>0.41687112584903341</c:v>
                </c:pt>
                <c:pt idx="85">
                  <c:v>0.42412826892333721</c:v>
                </c:pt>
                <c:pt idx="86">
                  <c:v>0.43217567922977929</c:v>
                </c:pt>
                <c:pt idx="87">
                  <c:v>0.4408071844759327</c:v>
                </c:pt>
                <c:pt idx="88">
                  <c:v>0.45290565738745903</c:v>
                </c:pt>
                <c:pt idx="89">
                  <c:v>0.4666723250538416</c:v>
                </c:pt>
                <c:pt idx="90">
                  <c:v>0.4826762886860243</c:v>
                </c:pt>
                <c:pt idx="91">
                  <c:v>0.49520574019181796</c:v>
                </c:pt>
                <c:pt idx="92">
                  <c:v>0.51413995542271218</c:v>
                </c:pt>
                <c:pt idx="93">
                  <c:v>0.53998170000869306</c:v>
                </c:pt>
                <c:pt idx="94">
                  <c:v>0.53962797806011986</c:v>
                </c:pt>
                <c:pt idx="95">
                  <c:v>0.54379863133571882</c:v>
                </c:pt>
                <c:pt idx="96">
                  <c:v>0.54941930902715419</c:v>
                </c:pt>
                <c:pt idx="97">
                  <c:v>0.55735342321405978</c:v>
                </c:pt>
                <c:pt idx="98">
                  <c:v>0.5827846968282635</c:v>
                </c:pt>
                <c:pt idx="99">
                  <c:v>0.60211274093763811</c:v>
                </c:pt>
                <c:pt idx="100">
                  <c:v>0.56196012399348461</c:v>
                </c:pt>
                <c:pt idx="101">
                  <c:v>0.59748752870378841</c:v>
                </c:pt>
                <c:pt idx="102">
                  <c:v>0.60966689254723616</c:v>
                </c:pt>
                <c:pt idx="103">
                  <c:v>0.61243400893212896</c:v>
                </c:pt>
                <c:pt idx="104">
                  <c:v>0.63920198129555628</c:v>
                </c:pt>
                <c:pt idx="105">
                  <c:v>0.6428295344460393</c:v>
                </c:pt>
                <c:pt idx="106">
                  <c:v>0.64384225191255906</c:v>
                </c:pt>
                <c:pt idx="107">
                  <c:v>0.64966460589400254</c:v>
                </c:pt>
                <c:pt idx="108">
                  <c:v>0.64441565819593083</c:v>
                </c:pt>
                <c:pt idx="109">
                  <c:v>0.65171357056600532</c:v>
                </c:pt>
                <c:pt idx="110">
                  <c:v>0.65731642123841949</c:v>
                </c:pt>
                <c:pt idx="111">
                  <c:v>0.64612418056140131</c:v>
                </c:pt>
                <c:pt idx="112">
                  <c:v>0.62454064157910283</c:v>
                </c:pt>
                <c:pt idx="113">
                  <c:v>0.63925251873006284</c:v>
                </c:pt>
                <c:pt idx="114">
                  <c:v>0.64812273656347474</c:v>
                </c:pt>
                <c:pt idx="115">
                  <c:v>0.65527990353671184</c:v>
                </c:pt>
                <c:pt idx="116">
                  <c:v>0.66872679544008307</c:v>
                </c:pt>
                <c:pt idx="117">
                  <c:v>0.67257657343927124</c:v>
                </c:pt>
                <c:pt idx="118">
                  <c:v>0.66813225118102815</c:v>
                </c:pt>
                <c:pt idx="119">
                  <c:v>0.6552262051262483</c:v>
                </c:pt>
                <c:pt idx="120">
                  <c:v>0.66727586298170127</c:v>
                </c:pt>
                <c:pt idx="121">
                  <c:v>0.67352151173631669</c:v>
                </c:pt>
                <c:pt idx="122">
                  <c:v>0.67540855558960944</c:v>
                </c:pt>
                <c:pt idx="123">
                  <c:v>0.68188897814039295</c:v>
                </c:pt>
                <c:pt idx="124">
                  <c:v>0.67538328287695504</c:v>
                </c:pt>
                <c:pt idx="125">
                  <c:v>0.64875085290881307</c:v>
                </c:pt>
                <c:pt idx="126">
                  <c:v>0.65805237649454074</c:v>
                </c:pt>
                <c:pt idx="127">
                  <c:v>0.65872316559672006</c:v>
                </c:pt>
                <c:pt idx="128">
                  <c:v>0.68170344918769121</c:v>
                </c:pt>
                <c:pt idx="129">
                  <c:v>0.69146186192259163</c:v>
                </c:pt>
                <c:pt idx="130">
                  <c:v>0.67362585883348802</c:v>
                </c:pt>
                <c:pt idx="131">
                  <c:v>0.67688666032865297</c:v>
                </c:pt>
                <c:pt idx="132">
                  <c:v>0.6917428177506002</c:v>
                </c:pt>
                <c:pt idx="133">
                  <c:v>0.70924800391666576</c:v>
                </c:pt>
                <c:pt idx="134">
                  <c:v>0.73280199336804652</c:v>
                </c:pt>
              </c:numCache>
            </c:numRef>
          </c:val>
          <c:smooth val="0"/>
          <c:extLst>
            <c:ext xmlns:c16="http://schemas.microsoft.com/office/drawing/2014/chart" uri="{C3380CC4-5D6E-409C-BE32-E72D297353CC}">
              <c16:uniqueId val="{00000000-B9F1-43C5-B485-B7B36C37831D}"/>
            </c:ext>
          </c:extLst>
        </c:ser>
        <c:ser>
          <c:idx val="1"/>
          <c:order val="1"/>
          <c:tx>
            <c:v>Benchmark</c:v>
          </c:tx>
          <c:spPr>
            <a:ln w="28575">
              <a:solidFill>
                <a:schemeClr val="tx1">
                  <a:lumMod val="50000"/>
                  <a:lumOff val="50000"/>
                </a:schemeClr>
              </a:solidFill>
            </a:ln>
          </c:spPr>
          <c:marker>
            <c:symbol val="none"/>
          </c:marker>
          <c:cat>
            <c:numRef>
              <c:f>TWRR!$A$6:$A$140</c:f>
              <c:numCache>
                <c:formatCode>mmm\-yy</c:formatCode>
                <c:ptCount val="135"/>
                <c:pt idx="0">
                  <c:v>40877</c:v>
                </c:pt>
                <c:pt idx="1">
                  <c:v>40908</c:v>
                </c:pt>
                <c:pt idx="2">
                  <c:v>40939</c:v>
                </c:pt>
                <c:pt idx="3">
                  <c:v>40968</c:v>
                </c:pt>
                <c:pt idx="4">
                  <c:v>40999</c:v>
                </c:pt>
                <c:pt idx="5">
                  <c:v>41029</c:v>
                </c:pt>
                <c:pt idx="6">
                  <c:v>41060</c:v>
                </c:pt>
                <c:pt idx="7">
                  <c:v>41090</c:v>
                </c:pt>
                <c:pt idx="8">
                  <c:v>41121</c:v>
                </c:pt>
                <c:pt idx="9">
                  <c:v>41152</c:v>
                </c:pt>
                <c:pt idx="10">
                  <c:v>41182</c:v>
                </c:pt>
                <c:pt idx="11">
                  <c:v>41213</c:v>
                </c:pt>
                <c:pt idx="12">
                  <c:v>41243</c:v>
                </c:pt>
                <c:pt idx="13">
                  <c:v>41274</c:v>
                </c:pt>
                <c:pt idx="14">
                  <c:v>41305</c:v>
                </c:pt>
                <c:pt idx="15">
                  <c:v>41333</c:v>
                </c:pt>
                <c:pt idx="16">
                  <c:v>41364</c:v>
                </c:pt>
                <c:pt idx="17">
                  <c:v>41394</c:v>
                </c:pt>
                <c:pt idx="18">
                  <c:v>41425</c:v>
                </c:pt>
                <c:pt idx="19">
                  <c:v>41455</c:v>
                </c:pt>
                <c:pt idx="20">
                  <c:v>41486</c:v>
                </c:pt>
                <c:pt idx="21">
                  <c:v>41517</c:v>
                </c:pt>
                <c:pt idx="22">
                  <c:v>41547</c:v>
                </c:pt>
                <c:pt idx="23">
                  <c:v>41578</c:v>
                </c:pt>
                <c:pt idx="24">
                  <c:v>41608</c:v>
                </c:pt>
                <c:pt idx="25">
                  <c:v>41639</c:v>
                </c:pt>
                <c:pt idx="26">
                  <c:v>41670</c:v>
                </c:pt>
                <c:pt idx="27">
                  <c:v>41698</c:v>
                </c:pt>
                <c:pt idx="28">
                  <c:v>41729</c:v>
                </c:pt>
                <c:pt idx="29">
                  <c:v>41759</c:v>
                </c:pt>
                <c:pt idx="30">
                  <c:v>41790</c:v>
                </c:pt>
                <c:pt idx="31">
                  <c:v>41820</c:v>
                </c:pt>
                <c:pt idx="32">
                  <c:v>41851</c:v>
                </c:pt>
                <c:pt idx="33">
                  <c:v>41882</c:v>
                </c:pt>
                <c:pt idx="34">
                  <c:v>41912</c:v>
                </c:pt>
                <c:pt idx="35">
                  <c:v>41943</c:v>
                </c:pt>
                <c:pt idx="36">
                  <c:v>41973</c:v>
                </c:pt>
                <c:pt idx="37">
                  <c:v>42004</c:v>
                </c:pt>
                <c:pt idx="38">
                  <c:v>42035</c:v>
                </c:pt>
                <c:pt idx="39">
                  <c:v>42063</c:v>
                </c:pt>
                <c:pt idx="40">
                  <c:v>42094</c:v>
                </c:pt>
                <c:pt idx="41">
                  <c:v>42124</c:v>
                </c:pt>
                <c:pt idx="42">
                  <c:v>42155</c:v>
                </c:pt>
                <c:pt idx="43">
                  <c:v>42185</c:v>
                </c:pt>
                <c:pt idx="44">
                  <c:v>42216</c:v>
                </c:pt>
                <c:pt idx="45">
                  <c:v>42247</c:v>
                </c:pt>
                <c:pt idx="46">
                  <c:v>42277</c:v>
                </c:pt>
                <c:pt idx="47">
                  <c:v>42308</c:v>
                </c:pt>
                <c:pt idx="48">
                  <c:v>42338</c:v>
                </c:pt>
                <c:pt idx="49">
                  <c:v>42369</c:v>
                </c:pt>
                <c:pt idx="50">
                  <c:v>42400</c:v>
                </c:pt>
                <c:pt idx="51">
                  <c:v>42429</c:v>
                </c:pt>
                <c:pt idx="52">
                  <c:v>42460</c:v>
                </c:pt>
                <c:pt idx="53">
                  <c:v>42490</c:v>
                </c:pt>
                <c:pt idx="54">
                  <c:v>42521</c:v>
                </c:pt>
                <c:pt idx="55">
                  <c:v>42551</c:v>
                </c:pt>
                <c:pt idx="56">
                  <c:v>42582</c:v>
                </c:pt>
                <c:pt idx="57">
                  <c:v>42613</c:v>
                </c:pt>
                <c:pt idx="58">
                  <c:v>42643</c:v>
                </c:pt>
                <c:pt idx="59">
                  <c:v>42674</c:v>
                </c:pt>
                <c:pt idx="60">
                  <c:v>42704</c:v>
                </c:pt>
                <c:pt idx="61">
                  <c:v>42735</c:v>
                </c:pt>
                <c:pt idx="62">
                  <c:v>42766</c:v>
                </c:pt>
                <c:pt idx="63">
                  <c:v>42794</c:v>
                </c:pt>
                <c:pt idx="64">
                  <c:v>42825</c:v>
                </c:pt>
                <c:pt idx="65">
                  <c:v>42855</c:v>
                </c:pt>
                <c:pt idx="66">
                  <c:v>42886</c:v>
                </c:pt>
                <c:pt idx="67">
                  <c:v>42916</c:v>
                </c:pt>
                <c:pt idx="68">
                  <c:v>42947</c:v>
                </c:pt>
                <c:pt idx="69">
                  <c:v>42978</c:v>
                </c:pt>
                <c:pt idx="70">
                  <c:v>43008</c:v>
                </c:pt>
                <c:pt idx="71">
                  <c:v>43039</c:v>
                </c:pt>
                <c:pt idx="72">
                  <c:v>43069</c:v>
                </c:pt>
                <c:pt idx="73">
                  <c:v>43100</c:v>
                </c:pt>
                <c:pt idx="74">
                  <c:v>43131</c:v>
                </c:pt>
                <c:pt idx="75">
                  <c:v>43159</c:v>
                </c:pt>
                <c:pt idx="76">
                  <c:v>43190</c:v>
                </c:pt>
                <c:pt idx="77">
                  <c:v>43220</c:v>
                </c:pt>
                <c:pt idx="78">
                  <c:v>43251</c:v>
                </c:pt>
                <c:pt idx="79">
                  <c:v>43281</c:v>
                </c:pt>
                <c:pt idx="80">
                  <c:v>43312</c:v>
                </c:pt>
                <c:pt idx="81">
                  <c:v>43343</c:v>
                </c:pt>
                <c:pt idx="82">
                  <c:v>43373</c:v>
                </c:pt>
                <c:pt idx="83">
                  <c:v>43404</c:v>
                </c:pt>
                <c:pt idx="84">
                  <c:v>43434</c:v>
                </c:pt>
                <c:pt idx="85">
                  <c:v>43465</c:v>
                </c:pt>
                <c:pt idx="86">
                  <c:v>43496</c:v>
                </c:pt>
                <c:pt idx="87">
                  <c:v>43524</c:v>
                </c:pt>
                <c:pt idx="88">
                  <c:v>43555</c:v>
                </c:pt>
                <c:pt idx="89">
                  <c:v>43585</c:v>
                </c:pt>
                <c:pt idx="90">
                  <c:v>43616</c:v>
                </c:pt>
                <c:pt idx="91">
                  <c:v>43646</c:v>
                </c:pt>
                <c:pt idx="92">
                  <c:v>43677</c:v>
                </c:pt>
                <c:pt idx="93">
                  <c:v>43708</c:v>
                </c:pt>
                <c:pt idx="94">
                  <c:v>43738</c:v>
                </c:pt>
                <c:pt idx="95">
                  <c:v>43769</c:v>
                </c:pt>
                <c:pt idx="96">
                  <c:v>43799</c:v>
                </c:pt>
                <c:pt idx="97">
                  <c:v>43830</c:v>
                </c:pt>
                <c:pt idx="98">
                  <c:v>43861</c:v>
                </c:pt>
                <c:pt idx="99">
                  <c:v>43890</c:v>
                </c:pt>
                <c:pt idx="100">
                  <c:v>43921</c:v>
                </c:pt>
                <c:pt idx="101">
                  <c:v>43951</c:v>
                </c:pt>
                <c:pt idx="102">
                  <c:v>43982</c:v>
                </c:pt>
                <c:pt idx="103">
                  <c:v>44012</c:v>
                </c:pt>
                <c:pt idx="104">
                  <c:v>44043</c:v>
                </c:pt>
                <c:pt idx="105">
                  <c:v>44074</c:v>
                </c:pt>
                <c:pt idx="106">
                  <c:v>44104</c:v>
                </c:pt>
                <c:pt idx="107">
                  <c:v>44135</c:v>
                </c:pt>
                <c:pt idx="108">
                  <c:v>44165</c:v>
                </c:pt>
                <c:pt idx="109">
                  <c:v>44196</c:v>
                </c:pt>
                <c:pt idx="110">
                  <c:v>44227</c:v>
                </c:pt>
                <c:pt idx="111">
                  <c:v>44255</c:v>
                </c:pt>
                <c:pt idx="112">
                  <c:v>44286</c:v>
                </c:pt>
                <c:pt idx="113">
                  <c:v>44316</c:v>
                </c:pt>
                <c:pt idx="114">
                  <c:v>44347</c:v>
                </c:pt>
                <c:pt idx="115">
                  <c:v>44377</c:v>
                </c:pt>
                <c:pt idx="116">
                  <c:v>44408</c:v>
                </c:pt>
                <c:pt idx="117">
                  <c:v>44439</c:v>
                </c:pt>
                <c:pt idx="118">
                  <c:v>44469</c:v>
                </c:pt>
                <c:pt idx="119">
                  <c:v>44500</c:v>
                </c:pt>
                <c:pt idx="120">
                  <c:v>44530</c:v>
                </c:pt>
                <c:pt idx="121">
                  <c:v>44561</c:v>
                </c:pt>
                <c:pt idx="122">
                  <c:v>44592</c:v>
                </c:pt>
                <c:pt idx="123">
                  <c:v>44620</c:v>
                </c:pt>
                <c:pt idx="124">
                  <c:v>44651</c:v>
                </c:pt>
                <c:pt idx="125">
                  <c:v>44681</c:v>
                </c:pt>
                <c:pt idx="126">
                  <c:v>44712</c:v>
                </c:pt>
                <c:pt idx="127">
                  <c:v>44742</c:v>
                </c:pt>
                <c:pt idx="128">
                  <c:v>44773</c:v>
                </c:pt>
                <c:pt idx="129">
                  <c:v>44804</c:v>
                </c:pt>
                <c:pt idx="130">
                  <c:v>44834</c:v>
                </c:pt>
                <c:pt idx="131">
                  <c:v>44865</c:v>
                </c:pt>
                <c:pt idx="132">
                  <c:v>44895</c:v>
                </c:pt>
                <c:pt idx="133">
                  <c:v>44926</c:v>
                </c:pt>
                <c:pt idx="134">
                  <c:v>44957</c:v>
                </c:pt>
              </c:numCache>
            </c:numRef>
          </c:cat>
          <c:val>
            <c:numRef>
              <c:f>TWRR!$W$7:$W$140</c:f>
              <c:numCache>
                <c:formatCode>0.00%</c:formatCode>
                <c:ptCount val="134"/>
                <c:pt idx="0">
                  <c:v>4.0351653071286631E-3</c:v>
                </c:pt>
                <c:pt idx="1">
                  <c:v>6.4299176667093061E-3</c:v>
                </c:pt>
                <c:pt idx="2">
                  <c:v>8.8303818171333592E-3</c:v>
                </c:pt>
                <c:pt idx="3">
                  <c:v>1.1236571381753047E-2</c:v>
                </c:pt>
                <c:pt idx="4">
                  <c:v>1.3648500016413712E-2</c:v>
                </c:pt>
                <c:pt idx="5">
                  <c:v>1.6066181409532199E-2</c:v>
                </c:pt>
                <c:pt idx="6">
                  <c:v>1.8489629282173459E-2</c:v>
                </c:pt>
                <c:pt idx="7">
                  <c:v>2.0918857388128931E-2</c:v>
                </c:pt>
                <c:pt idx="8">
                  <c:v>2.3353879513995146E-2</c:v>
                </c:pt>
                <c:pt idx="9">
                  <c:v>2.5794709479250777E-2</c:v>
                </c:pt>
                <c:pt idx="10">
                  <c:v>2.8241361136336129E-2</c:v>
                </c:pt>
                <c:pt idx="11">
                  <c:v>3.0693848370731303E-2</c:v>
                </c:pt>
                <c:pt idx="12">
                  <c:v>3.3152185101034792E-2</c:v>
                </c:pt>
                <c:pt idx="13">
                  <c:v>3.5616385279043206E-2</c:v>
                </c:pt>
                <c:pt idx="14">
                  <c:v>3.808646288982942E-2</c:v>
                </c:pt>
                <c:pt idx="15">
                  <c:v>4.0562431951822964E-2</c:v>
                </c:pt>
                <c:pt idx="16">
                  <c:v>4.3044306516888842E-2</c:v>
                </c:pt>
                <c:pt idx="17">
                  <c:v>4.5532100670407694E-2</c:v>
                </c:pt>
                <c:pt idx="18">
                  <c:v>4.8025828531355508E-2</c:v>
                </c:pt>
                <c:pt idx="19">
                  <c:v>5.0525504252383779E-2</c:v>
                </c:pt>
                <c:pt idx="20">
                  <c:v>5.3031142019900113E-2</c:v>
                </c:pt>
                <c:pt idx="21">
                  <c:v>5.5542756054148157E-2</c:v>
                </c:pt>
                <c:pt idx="22">
                  <c:v>5.8060360609289097E-2</c:v>
                </c:pt>
                <c:pt idx="23">
                  <c:v>6.0583969973481588E-2</c:v>
                </c:pt>
                <c:pt idx="24">
                  <c:v>6.3113598468963916E-2</c:v>
                </c:pt>
                <c:pt idx="25">
                  <c:v>6.5649260452134595E-2</c:v>
                </c:pt>
                <c:pt idx="26">
                  <c:v>6.8190970313633636E-2</c:v>
                </c:pt>
                <c:pt idx="27">
                  <c:v>7.0738742478424932E-2</c:v>
                </c:pt>
                <c:pt idx="28">
                  <c:v>7.3292591405877738E-2</c:v>
                </c:pt>
                <c:pt idx="29">
                  <c:v>7.5852531589848615E-2</c:v>
                </c:pt>
                <c:pt idx="30">
                  <c:v>7.8418577558763802E-2</c:v>
                </c:pt>
                <c:pt idx="31">
                  <c:v>8.1340296694013547E-2</c:v>
                </c:pt>
                <c:pt idx="32">
                  <c:v>8.4269931533687448E-2</c:v>
                </c:pt>
                <c:pt idx="33">
                  <c:v>8.7207503523507368E-2</c:v>
                </c:pt>
                <c:pt idx="34">
                  <c:v>9.0153034167297363E-2</c:v>
                </c:pt>
                <c:pt idx="35">
                  <c:v>9.310654502714133E-2</c:v>
                </c:pt>
                <c:pt idx="36">
                  <c:v>9.6068057723540212E-2</c:v>
                </c:pt>
                <c:pt idx="37">
                  <c:v>9.9037593935570545E-2</c:v>
                </c:pt>
                <c:pt idx="38">
                  <c:v>0.10201517540104321</c:v>
                </c:pt>
                <c:pt idx="39">
                  <c:v>0.10500082391666288</c:v>
                </c:pt>
                <c:pt idx="40">
                  <c:v>0.10799456133818675</c:v>
                </c:pt>
                <c:pt idx="41">
                  <c:v>0.1109964095805851</c:v>
                </c:pt>
                <c:pt idx="42">
                  <c:v>0.11400639061820184</c:v>
                </c:pt>
                <c:pt idx="43">
                  <c:v>0.11702452648491479</c:v>
                </c:pt>
                <c:pt idx="44">
                  <c:v>0.12005083927429783</c:v>
                </c:pt>
                <c:pt idx="45">
                  <c:v>0.12308535113978181</c:v>
                </c:pt>
                <c:pt idx="46">
                  <c:v>0.12612808429481692</c:v>
                </c:pt>
                <c:pt idx="47">
                  <c:v>0.12917906101303567</c:v>
                </c:pt>
                <c:pt idx="48">
                  <c:v>0.1322383036284156</c:v>
                </c:pt>
                <c:pt idx="49">
                  <c:v>0.13530583453544298</c:v>
                </c:pt>
                <c:pt idx="50">
                  <c:v>0.13838167618927644</c:v>
                </c:pt>
                <c:pt idx="51">
                  <c:v>0.14146585110591148</c:v>
                </c:pt>
                <c:pt idx="52">
                  <c:v>0.14455838186234549</c:v>
                </c:pt>
                <c:pt idx="53">
                  <c:v>0.14765929109674292</c:v>
                </c:pt>
                <c:pt idx="54">
                  <c:v>0.15076860150860094</c:v>
                </c:pt>
                <c:pt idx="55">
                  <c:v>0.15369999969509363</c:v>
                </c:pt>
                <c:pt idx="56">
                  <c:v>0.15663886514765224</c:v>
                </c:pt>
                <c:pt idx="57">
                  <c:v>0.1595852168879377</c:v>
                </c:pt>
                <c:pt idx="58">
                  <c:v>0.16253907398606571</c:v>
                </c:pt>
                <c:pt idx="59">
                  <c:v>0.16550045556073001</c:v>
                </c:pt>
                <c:pt idx="60">
                  <c:v>0.16846938077932583</c:v>
                </c:pt>
                <c:pt idx="61">
                  <c:v>0.17144586885807467</c:v>
                </c:pt>
                <c:pt idx="62">
                  <c:v>0.17442993906214799</c:v>
                </c:pt>
                <c:pt idx="63">
                  <c:v>0.17742161070579221</c:v>
                </c:pt>
                <c:pt idx="64">
                  <c:v>0.18042090315245396</c:v>
                </c:pt>
                <c:pt idx="65">
                  <c:v>0.18342783581490485</c:v>
                </c:pt>
                <c:pt idx="66">
                  <c:v>0.1864424281553676</c:v>
                </c:pt>
                <c:pt idx="67">
                  <c:v>0.1894646996856415</c:v>
                </c:pt>
                <c:pt idx="68">
                  <c:v>0.19249466996722941</c:v>
                </c:pt>
                <c:pt idx="69">
                  <c:v>0.1955323586114639</c:v>
                </c:pt>
                <c:pt idx="70">
                  <c:v>0.19857778527963399</c:v>
                </c:pt>
                <c:pt idx="71">
                  <c:v>0.20163096968311289</c:v>
                </c:pt>
                <c:pt idx="72">
                  <c:v>0.2046919315834852</c:v>
                </c:pt>
                <c:pt idx="73">
                  <c:v>0.20776069079267523</c:v>
                </c:pt>
                <c:pt idx="74">
                  <c:v>0.21108166857286426</c:v>
                </c:pt>
                <c:pt idx="75">
                  <c:v>0.21441177804072997</c:v>
                </c:pt>
                <c:pt idx="76">
                  <c:v>0.2177510443056605</c:v>
                </c:pt>
                <c:pt idx="77">
                  <c:v>0.22109949254608718</c:v>
                </c:pt>
                <c:pt idx="78">
                  <c:v>0.2244571480096742</c:v>
                </c:pt>
                <c:pt idx="79">
                  <c:v>0.22782403601350953</c:v>
                </c:pt>
                <c:pt idx="80">
                  <c:v>0.23120018194429548</c:v>
                </c:pt>
                <c:pt idx="81">
                  <c:v>0.23458561125854005</c:v>
                </c:pt>
                <c:pt idx="82">
                  <c:v>0.23798034948274882</c:v>
                </c:pt>
                <c:pt idx="83">
                  <c:v>0.24138442221361789</c:v>
                </c:pt>
                <c:pt idx="84">
                  <c:v>0.24479785511822638</c:v>
                </c:pt>
                <c:pt idx="85">
                  <c:v>0.24822067393423008</c:v>
                </c:pt>
                <c:pt idx="86">
                  <c:v>0.25165290447005551</c:v>
                </c:pt>
                <c:pt idx="87">
                  <c:v>0.25509457260509483</c:v>
                </c:pt>
                <c:pt idx="88">
                  <c:v>0.25854570428990065</c:v>
                </c:pt>
                <c:pt idx="89">
                  <c:v>0.26175164733556344</c:v>
                </c:pt>
                <c:pt idx="90">
                  <c:v>0.26496575700622604</c:v>
                </c:pt>
                <c:pt idx="91">
                  <c:v>0.26818805410505386</c:v>
                </c:pt>
                <c:pt idx="92">
                  <c:v>0.27141855948820548</c:v>
                </c:pt>
                <c:pt idx="93">
                  <c:v>0.27465729406496653</c:v>
                </c:pt>
                <c:pt idx="94">
                  <c:v>0.27790427879788626</c:v>
                </c:pt>
                <c:pt idx="95">
                  <c:v>0.28115953470291233</c:v>
                </c:pt>
                <c:pt idx="96">
                  <c:v>0.28442308284952711</c:v>
                </c:pt>
                <c:pt idx="97">
                  <c:v>0.28743445125458145</c:v>
                </c:pt>
                <c:pt idx="98">
                  <c:v>0.2904528799030961</c:v>
                </c:pt>
                <c:pt idx="99">
                  <c:v>0.29321608554487422</c:v>
                </c:pt>
                <c:pt idx="100">
                  <c:v>0.2959852079508658</c:v>
                </c:pt>
                <c:pt idx="101">
                  <c:v>0.29823164127758051</c:v>
                </c:pt>
                <c:pt idx="102">
                  <c:v>0.30048196852427234</c:v>
                </c:pt>
                <c:pt idx="103">
                  <c:v>0.30247007652059033</c:v>
                </c:pt>
                <c:pt idx="104">
                  <c:v>0.30446122383117835</c:v>
                </c:pt>
                <c:pt idx="105">
                  <c:v>0.3064554151023795</c:v>
                </c:pt>
                <c:pt idx="106">
                  <c:v>0.30845265498763941</c:v>
                </c:pt>
                <c:pt idx="107">
                  <c:v>0.31045294814751778</c:v>
                </c:pt>
                <c:pt idx="108">
                  <c:v>0.31245629924969953</c:v>
                </c:pt>
                <c:pt idx="109">
                  <c:v>0.31446271296900474</c:v>
                </c:pt>
                <c:pt idx="110">
                  <c:v>0.31647219398740045</c:v>
                </c:pt>
                <c:pt idx="111">
                  <c:v>0.3184847469940113</c:v>
                </c:pt>
                <c:pt idx="112">
                  <c:v>0.32050037668512998</c:v>
                </c:pt>
                <c:pt idx="113">
                  <c:v>0.322519087764229</c:v>
                </c:pt>
                <c:pt idx="114">
                  <c:v>0.32454088494197131</c:v>
                </c:pt>
                <c:pt idx="115">
                  <c:v>0.32656577293622124</c:v>
                </c:pt>
                <c:pt idx="116">
                  <c:v>0.32859375647205513</c:v>
                </c:pt>
                <c:pt idx="117">
                  <c:v>0.3306248402817733</c:v>
                </c:pt>
                <c:pt idx="118">
                  <c:v>0.33265902910491052</c:v>
                </c:pt>
                <c:pt idx="119">
                  <c:v>0.33469632768824664</c:v>
                </c:pt>
                <c:pt idx="120">
                  <c:v>0.33673674078581861</c:v>
                </c:pt>
                <c:pt idx="121">
                  <c:v>0.33878027315893111</c:v>
                </c:pt>
                <c:pt idx="122">
                  <c:v>0.34082692957616723</c:v>
                </c:pt>
                <c:pt idx="123">
                  <c:v>0.34287671481340021</c:v>
                </c:pt>
                <c:pt idx="124">
                  <c:v>0.34492963365380458</c:v>
                </c:pt>
                <c:pt idx="125">
                  <c:v>0.34726090621200245</c:v>
                </c:pt>
                <c:pt idx="126">
                  <c:v>0.34959621974870547</c:v>
                </c:pt>
                <c:pt idx="127">
                  <c:v>0.35221113234574308</c:v>
                </c:pt>
                <c:pt idx="128">
                  <c:v>0.35483111147141355</c:v>
                </c:pt>
                <c:pt idx="129">
                  <c:v>0.35773216816955156</c:v>
                </c:pt>
                <c:pt idx="130">
                  <c:v>0.36063943680797839</c:v>
                </c:pt>
                <c:pt idx="131">
                  <c:v>0.36382949673868614</c:v>
                </c:pt>
                <c:pt idx="132">
                  <c:v>0.36702703586049057</c:v>
                </c:pt>
                <c:pt idx="133">
                  <c:v>0.37023207170857919</c:v>
                </c:pt>
              </c:numCache>
            </c:numRef>
          </c:val>
          <c:smooth val="0"/>
          <c:extLst>
            <c:ext xmlns:c16="http://schemas.microsoft.com/office/drawing/2014/chart" uri="{C3380CC4-5D6E-409C-BE32-E72D297353CC}">
              <c16:uniqueId val="{00000001-B9F1-43C5-B485-B7B36C37831D}"/>
            </c:ext>
          </c:extLst>
        </c:ser>
        <c:dLbls>
          <c:showLegendKey val="0"/>
          <c:showVal val="0"/>
          <c:showCatName val="0"/>
          <c:showSerName val="0"/>
          <c:showPercent val="0"/>
          <c:showBubbleSize val="0"/>
        </c:dLbls>
        <c:smooth val="0"/>
        <c:axId val="92238592"/>
        <c:axId val="92240128"/>
      </c:lineChart>
      <c:dateAx>
        <c:axId val="92238592"/>
        <c:scaling>
          <c:orientation val="minMax"/>
        </c:scaling>
        <c:delete val="0"/>
        <c:axPos val="b"/>
        <c:numFmt formatCode="[$-409]mmm\-yy;@" sourceLinked="0"/>
        <c:majorTickMark val="out"/>
        <c:minorTickMark val="none"/>
        <c:tickLblPos val="nextTo"/>
        <c:spPr>
          <a:ln w="9525" cap="rnd">
            <a:solidFill>
              <a:schemeClr val="accent1">
                <a:lumMod val="60000"/>
                <a:lumOff val="40000"/>
              </a:schemeClr>
            </a:solidFill>
          </a:ln>
        </c:spPr>
        <c:crossAx val="92240128"/>
        <c:crosses val="autoZero"/>
        <c:auto val="1"/>
        <c:lblOffset val="100"/>
        <c:baseTimeUnit val="months"/>
        <c:majorUnit val="5"/>
        <c:majorTimeUnit val="months"/>
      </c:dateAx>
      <c:valAx>
        <c:axId val="92240128"/>
        <c:scaling>
          <c:orientation val="minMax"/>
        </c:scaling>
        <c:delete val="0"/>
        <c:axPos val="l"/>
        <c:majorGridlines>
          <c:spPr>
            <a:ln>
              <a:solidFill>
                <a:schemeClr val="bg1"/>
              </a:solidFill>
            </a:ln>
          </c:spPr>
        </c:majorGridlines>
        <c:numFmt formatCode="0.00%" sourceLinked="1"/>
        <c:majorTickMark val="out"/>
        <c:minorTickMark val="none"/>
        <c:tickLblPos val="nextTo"/>
        <c:crossAx val="92238592"/>
        <c:crosses val="autoZero"/>
        <c:crossBetween val="between"/>
      </c:valAx>
      <c:spPr>
        <a:noFill/>
        <a:ln>
          <a:noFill/>
        </a:ln>
      </c:spPr>
    </c:plotArea>
    <c:legend>
      <c:legendPos val="b"/>
      <c:legendEntry>
        <c:idx val="0"/>
        <c:txPr>
          <a:bodyPr/>
          <a:lstStyle/>
          <a:p>
            <a:pPr>
              <a:defRPr sz="500"/>
            </a:pPr>
            <a:endParaRPr lang="en-US"/>
          </a:p>
        </c:txPr>
      </c:legendEntry>
      <c:legendEntry>
        <c:idx val="1"/>
        <c:txPr>
          <a:bodyPr/>
          <a:lstStyle/>
          <a:p>
            <a:pPr>
              <a:defRPr sz="500"/>
            </a:pPr>
            <a:endParaRPr lang="en-US"/>
          </a:p>
        </c:txPr>
      </c:legendEntry>
      <c:layout>
        <c:manualLayout>
          <c:xMode val="edge"/>
          <c:yMode val="edge"/>
          <c:x val="0.31563504678656901"/>
          <c:y val="0.13042755178163026"/>
          <c:w val="0.43395377322637302"/>
          <c:h val="7.9954711252873678E-2"/>
        </c:manualLayout>
      </c:layout>
      <c:overlay val="0"/>
      <c:spPr>
        <a:ln>
          <a:solidFill>
            <a:schemeClr val="tx1"/>
          </a:solidFill>
        </a:ln>
      </c:spPr>
      <c:txPr>
        <a:bodyPr/>
        <a:lstStyle/>
        <a:p>
          <a:pPr>
            <a:defRPr sz="500"/>
          </a:pPr>
          <a:endParaRPr lang="en-US"/>
        </a:p>
      </c:txPr>
    </c:legend>
    <c:plotVisOnly val="1"/>
    <c:dispBlanksAs val="gap"/>
    <c:showDLblsOverMax val="0"/>
  </c:chart>
  <c:txPr>
    <a:bodyPr/>
    <a:lstStyle/>
    <a:p>
      <a:pPr>
        <a:defRPr sz="7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0.31469</cdr:x>
      <cdr:y>0.02409</cdr:y>
    </cdr:from>
    <cdr:to>
      <cdr:x>0.77542</cdr:x>
      <cdr:y>0.13016</cdr:y>
    </cdr:to>
    <cdr:sp macro="" textlink="">
      <cdr:nvSpPr>
        <cdr:cNvPr id="2" name="TextBox 2">
          <a:extLst xmlns:a="http://schemas.openxmlformats.org/drawingml/2006/main">
            <a:ext uri="{FF2B5EF4-FFF2-40B4-BE49-F238E27FC236}">
              <a16:creationId xmlns:a16="http://schemas.microsoft.com/office/drawing/2014/main" id="{F2276CEE-9A89-4C11-A652-31023A7AD7C9}"/>
            </a:ext>
          </a:extLst>
        </cdr:cNvPr>
        <cdr:cNvSpPr txBox="1"/>
      </cdr:nvSpPr>
      <cdr:spPr>
        <a:xfrm xmlns:a="http://schemas.openxmlformats.org/drawingml/2006/main">
          <a:off x="980396" y="40263"/>
          <a:ext cx="1435357" cy="177313"/>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800" b="1" baseline="0" dirty="0"/>
            <a:t>Performance Since Inception</a:t>
          </a:r>
          <a:endParaRPr lang="en-US" sz="8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020343FC-FCC5-B44C-A234-D79FCC385E1A}" type="datetimeFigureOut">
              <a:rPr lang="en-US" smtClean="0"/>
              <a:t>03-Mar-23</a:t>
            </a:fld>
            <a:endParaRPr lang="en-US"/>
          </a:p>
        </p:txBody>
      </p:sp>
      <p:sp>
        <p:nvSpPr>
          <p:cNvPr id="4" name="Slide Image Placeholder 3"/>
          <p:cNvSpPr>
            <a:spLocks noGrp="1" noRot="1" noChangeAspect="1"/>
          </p:cNvSpPr>
          <p:nvPr>
            <p:ph type="sldImg" idx="2"/>
          </p:nvPr>
        </p:nvSpPr>
        <p:spPr>
          <a:xfrm>
            <a:off x="2146300" y="1243013"/>
            <a:ext cx="2514600" cy="33543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C5FBEDB-D1EE-724F-9B8A-768F55DB2CC4}" type="slidenum">
              <a:rPr lang="en-US" smtClean="0"/>
              <a:t>‹#›</a:t>
            </a:fld>
            <a:endParaRPr lang="en-US"/>
          </a:p>
        </p:txBody>
      </p:sp>
    </p:spTree>
    <p:extLst>
      <p:ext uri="{BB962C8B-B14F-4D97-AF65-F5344CB8AC3E}">
        <p14:creationId xmlns:p14="http://schemas.microsoft.com/office/powerpoint/2010/main" val="3105133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FBEDB-D1EE-724F-9B8A-768F55DB2CC4}" type="slidenum">
              <a:rPr lang="en-US" smtClean="0"/>
              <a:t>1</a:t>
            </a:fld>
            <a:endParaRPr lang="en-US"/>
          </a:p>
        </p:txBody>
      </p:sp>
    </p:spTree>
    <p:extLst>
      <p:ext uri="{BB962C8B-B14F-4D97-AF65-F5344CB8AC3E}">
        <p14:creationId xmlns:p14="http://schemas.microsoft.com/office/powerpoint/2010/main" val="1713092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MY"/>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MY"/>
          </a:p>
        </p:txBody>
      </p:sp>
      <p:sp>
        <p:nvSpPr>
          <p:cNvPr id="4" name="Date Placeholder 3"/>
          <p:cNvSpPr>
            <a:spLocks noGrp="1"/>
          </p:cNvSpPr>
          <p:nvPr>
            <p:ph type="dt" sz="half" idx="10"/>
          </p:nvPr>
        </p:nvSpPr>
        <p:spPr/>
        <p:txBody>
          <a:bodyPr/>
          <a:lstStyle/>
          <a:p>
            <a:fld id="{DFF0D97E-D09A-4D3F-81CF-2EA7025C0A94}" type="datetimeFigureOut">
              <a:rPr lang="en-MY" smtClean="0"/>
              <a:pPr/>
              <a:t>3/3/2023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37217E71-FB00-4394-BBA6-489E74763320}" type="slidenum">
              <a:rPr lang="en-MY" smtClean="0"/>
              <a:pPr/>
              <a:t>‹#›</a:t>
            </a:fld>
            <a:endParaRPr lang="en-M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p>
            <a:fld id="{DFF0D97E-D09A-4D3F-81CF-2EA7025C0A94}" type="datetimeFigureOut">
              <a:rPr lang="en-MY" smtClean="0"/>
              <a:pPr/>
              <a:t>3/3/2023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37217E71-FB00-4394-BBA6-489E74763320}" type="slidenum">
              <a:rPr lang="en-MY" smtClean="0"/>
              <a:pPr/>
              <a:t>‹#›</a:t>
            </a:fld>
            <a:endParaRPr lang="en-M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endParaRPr lang="en-MY"/>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p>
            <a:fld id="{DFF0D97E-D09A-4D3F-81CF-2EA7025C0A94}" type="datetimeFigureOut">
              <a:rPr lang="en-MY" smtClean="0"/>
              <a:pPr/>
              <a:t>3/3/2023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37217E71-FB00-4394-BBA6-489E74763320}" type="slidenum">
              <a:rPr lang="en-MY" smtClean="0"/>
              <a:pPr/>
              <a:t>‹#›</a:t>
            </a:fld>
            <a:endParaRPr lang="en-M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p>
            <a:fld id="{DFF0D97E-D09A-4D3F-81CF-2EA7025C0A94}" type="datetimeFigureOut">
              <a:rPr lang="en-MY" smtClean="0"/>
              <a:pPr/>
              <a:t>3/3/2023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37217E71-FB00-4394-BBA6-489E74763320}" type="slidenum">
              <a:rPr lang="en-MY" smtClean="0"/>
              <a:pPr/>
              <a:t>‹#›</a:t>
            </a:fld>
            <a:endParaRPr lang="en-M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MY"/>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F0D97E-D09A-4D3F-81CF-2EA7025C0A94}" type="datetimeFigureOut">
              <a:rPr lang="en-MY" smtClean="0"/>
              <a:pPr/>
              <a:t>3/3/2023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37217E71-FB00-4394-BBA6-489E74763320}" type="slidenum">
              <a:rPr lang="en-MY" smtClean="0"/>
              <a:pPr/>
              <a:t>‹#›</a:t>
            </a:fld>
            <a:endParaRPr lang="en-M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Date Placeholder 4"/>
          <p:cNvSpPr>
            <a:spLocks noGrp="1"/>
          </p:cNvSpPr>
          <p:nvPr>
            <p:ph type="dt" sz="half" idx="10"/>
          </p:nvPr>
        </p:nvSpPr>
        <p:spPr/>
        <p:txBody>
          <a:bodyPr/>
          <a:lstStyle/>
          <a:p>
            <a:fld id="{DFF0D97E-D09A-4D3F-81CF-2EA7025C0A94}" type="datetimeFigureOut">
              <a:rPr lang="en-MY" smtClean="0"/>
              <a:pPr/>
              <a:t>3/3/2023</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37217E71-FB00-4394-BBA6-489E74763320}" type="slidenum">
              <a:rPr lang="en-MY" smtClean="0"/>
              <a:pPr/>
              <a:t>‹#›</a:t>
            </a:fld>
            <a:endParaRPr lang="en-M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endParaRPr lang="en-MY"/>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7" name="Date Placeholder 6"/>
          <p:cNvSpPr>
            <a:spLocks noGrp="1"/>
          </p:cNvSpPr>
          <p:nvPr>
            <p:ph type="dt" sz="half" idx="10"/>
          </p:nvPr>
        </p:nvSpPr>
        <p:spPr/>
        <p:txBody>
          <a:bodyPr/>
          <a:lstStyle/>
          <a:p>
            <a:fld id="{DFF0D97E-D09A-4D3F-81CF-2EA7025C0A94}" type="datetimeFigureOut">
              <a:rPr lang="en-MY" smtClean="0"/>
              <a:pPr/>
              <a:t>3/3/2023</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37217E71-FB00-4394-BBA6-489E74763320}" type="slidenum">
              <a:rPr lang="en-MY" smtClean="0"/>
              <a:pPr/>
              <a:t>‹#›</a:t>
            </a:fld>
            <a:endParaRPr lang="en-M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Date Placeholder 2"/>
          <p:cNvSpPr>
            <a:spLocks noGrp="1"/>
          </p:cNvSpPr>
          <p:nvPr>
            <p:ph type="dt" sz="half" idx="10"/>
          </p:nvPr>
        </p:nvSpPr>
        <p:spPr/>
        <p:txBody>
          <a:bodyPr/>
          <a:lstStyle/>
          <a:p>
            <a:fld id="{DFF0D97E-D09A-4D3F-81CF-2EA7025C0A94}" type="datetimeFigureOut">
              <a:rPr lang="en-MY" smtClean="0"/>
              <a:pPr/>
              <a:t>3/3/2023</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37217E71-FB00-4394-BBA6-489E74763320}" type="slidenum">
              <a:rPr lang="en-MY" smtClean="0"/>
              <a:pPr/>
              <a:t>‹#›</a:t>
            </a:fld>
            <a:endParaRPr lang="en-M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F0D97E-D09A-4D3F-81CF-2EA7025C0A94}" type="datetimeFigureOut">
              <a:rPr lang="en-MY" smtClean="0"/>
              <a:pPr/>
              <a:t>3/3/2023</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37217E71-FB00-4394-BBA6-489E74763320}" type="slidenum">
              <a:rPr lang="en-MY" smtClean="0"/>
              <a:pPr/>
              <a:t>‹#›</a:t>
            </a:fld>
            <a:endParaRPr lang="en-M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en-MY"/>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F0D97E-D09A-4D3F-81CF-2EA7025C0A94}" type="datetimeFigureOut">
              <a:rPr lang="en-MY" smtClean="0"/>
              <a:pPr/>
              <a:t>3/3/2023</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37217E71-FB00-4394-BBA6-489E74763320}" type="slidenum">
              <a:rPr lang="en-MY" smtClean="0"/>
              <a:pPr/>
              <a:t>‹#›</a:t>
            </a:fld>
            <a:endParaRPr lang="en-M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en-MY"/>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F0D97E-D09A-4D3F-81CF-2EA7025C0A94}" type="datetimeFigureOut">
              <a:rPr lang="en-MY" smtClean="0"/>
              <a:pPr/>
              <a:t>3/3/2023</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37217E71-FB00-4394-BBA6-489E74763320}" type="slidenum">
              <a:rPr lang="en-MY" smtClean="0"/>
              <a:pPr/>
              <a:t>‹#›</a:t>
            </a:fld>
            <a:endParaRPr lang="en-M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MY"/>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DFF0D97E-D09A-4D3F-81CF-2EA7025C0A94}" type="datetimeFigureOut">
              <a:rPr lang="en-MY" smtClean="0"/>
              <a:pPr/>
              <a:t>3/3/2023</a:t>
            </a:fld>
            <a:endParaRPr lang="en-MY"/>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37217E71-FB00-4394-BBA6-489E74763320}" type="slidenum">
              <a:rPr lang="en-MY" smtClean="0"/>
              <a:pPr/>
              <a:t>‹#›</a:t>
            </a:fld>
            <a:endParaRPr lang="en-MY"/>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chart" Target="../charts/chart1.xml"/><Relationship Id="rId5" Type="http://schemas.openxmlformats.org/officeDocument/2006/relationships/image" Target="../media/image2.jpe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Text Box 2987"/>
          <p:cNvSpPr txBox="1">
            <a:spLocks noChangeArrowheads="1"/>
          </p:cNvSpPr>
          <p:nvPr/>
        </p:nvSpPr>
        <p:spPr bwMode="auto">
          <a:xfrm>
            <a:off x="19026" y="6731298"/>
            <a:ext cx="6775153" cy="2211375"/>
          </a:xfrm>
          <a:prstGeom prst="rect">
            <a:avLst/>
          </a:prstGeom>
          <a:noFill/>
          <a:ln w="9525">
            <a:noFill/>
            <a:miter lim="800000"/>
            <a:headEnd/>
            <a:tailEnd/>
          </a:ln>
        </p:spPr>
        <p:txBody>
          <a:bodyPr wrap="square">
            <a:spAutoFit/>
          </a:bodyPr>
          <a:lstStyle/>
          <a:p>
            <a:pPr algn="just"/>
            <a:r>
              <a:rPr lang="en-US" sz="750" dirty="0"/>
              <a:t>In January, the Fund was down 0.19%, underperforming the Benchmark by 145 basis points (bps) which was mainly due to the Fund’s underweight in Communication Services, Consumers and Information Technology as well as its overweight in Islamic Financials and Industrials. Year to date (YTD-FY)</a:t>
            </a:r>
            <a:r>
              <a:rPr lang="en-US" sz="750" baseline="30000" dirty="0"/>
              <a:t>1</a:t>
            </a:r>
            <a:r>
              <a:rPr lang="en-US" sz="750" dirty="0"/>
              <a:t>, the Fund stood at -7.19%, outperforming the benchmark by 7 bps. Malaysia’s PMI declined further from to 46.5pts from 47.8pts in December, representing the sixth consecutive month of contraction. This contrasted with the rest of ASEAN, which saw PMI improving to an average of 51.0pts compared to 50.3pts in December. Moderating global demand led to declines in the manufacturing sector, with manufacturers cutting on new order inflows. Positively, the survey by S&amp;P Global noted that supply chain disruptions continue to improve, albeit slowly, with delivery times shortening for the first time since November2019. During the latest MPC meeting, BNM held its OPR at 2.75%. This came as a surprise as consensus was expecting a 25 bps hike. This marks the first pause after four consecutive rate hikes that began in May 2022. In a statement, BNM noted that this will enable them to assess the impact of the past OPR adjustments, which tends to have a lagging effect on the economy. Malaysia’s CPI increased 3.8% YoY in December, a slight moderation compared to 4.0% in November, with food and non-alcoholic beverages the main contributors. This brought full year 2022 headline inflation to 3.3%, up from 2.5% in 2021. Malaysia’s equity market valuations remain compressed. Valuation at 15.9x forward PE is still at over -1SDbelow the historical mean. This is based on consensus earnings contraction of 2% in 2023 and 6% earnings growth in 2024. Given the continued positive market momentum and the prospect of valuation upside, we remain cautiously positive on Malaysia market. On a balanced approach, we continue to focus on companies with firm fundamentals and strong cash flows generation. On top of that, we see opportunity in select Technology for structural growth. On China’s reopening theme, we prefer tourism related stocks as well as select commodities in view of improved industrial demands. Key risks are derailment of Malaysia’s macro recovery and corporate earnings growth due to a larger-than-expected impact of rising inflation, slower global economic growth as well as heightened geopolitical risks</a:t>
            </a:r>
            <a:r>
              <a:rPr lang="en-US" sz="750" baseline="30000" dirty="0"/>
              <a:t>2</a:t>
            </a:r>
            <a:r>
              <a:rPr lang="en-US" sz="750" dirty="0"/>
              <a:t>.</a:t>
            </a:r>
          </a:p>
          <a:p>
            <a:pPr algn="just"/>
            <a:endParaRPr lang="en-MY" sz="670" i="1" dirty="0"/>
          </a:p>
          <a:p>
            <a:pPr algn="just"/>
            <a:endParaRPr lang="en-MY" sz="600" i="1" dirty="0"/>
          </a:p>
          <a:p>
            <a:pPr algn="just"/>
            <a:r>
              <a:rPr lang="en-MY" sz="600" i="1" dirty="0"/>
              <a:t>Note: 1) </a:t>
            </a:r>
            <a:r>
              <a:rPr lang="en-US" sz="600" i="1" dirty="0"/>
              <a:t>YTD-FY reflects the period beginning 1 April 2022; 2) Commentary is based on target fund performance. ‘Target fund’ is referring to the underlying collective investment schemes.</a:t>
            </a:r>
          </a:p>
          <a:p>
            <a:pPr algn="just"/>
            <a:r>
              <a:rPr lang="en-US" sz="650" i="1" dirty="0"/>
              <a:t>          </a:t>
            </a:r>
            <a:endParaRPr lang="en-MY" sz="650" i="1" dirty="0"/>
          </a:p>
        </p:txBody>
      </p:sp>
      <p:sp>
        <p:nvSpPr>
          <p:cNvPr id="9" name="Rectangle 23"/>
          <p:cNvSpPr>
            <a:spLocks noChangeArrowheads="1"/>
          </p:cNvSpPr>
          <p:nvPr/>
        </p:nvSpPr>
        <p:spPr bwMode="auto">
          <a:xfrm>
            <a:off x="102950" y="1613707"/>
            <a:ext cx="3124200" cy="338554"/>
          </a:xfrm>
          <a:prstGeom prst="rect">
            <a:avLst/>
          </a:prstGeom>
          <a:noFill/>
          <a:ln w="9525">
            <a:noFill/>
            <a:miter lim="800000"/>
            <a:headEnd/>
            <a:tailEnd/>
          </a:ln>
        </p:spPr>
        <p:txBody>
          <a:bodyPr>
            <a:spAutoFit/>
          </a:bodyPr>
          <a:lstStyle/>
          <a:p>
            <a:r>
              <a:rPr lang="en-US" sz="800" b="0" dirty="0">
                <a:latin typeface="Calibri" pitchFamily="34" charset="0"/>
                <a:ea typeface="Dotum" pitchFamily="34" charset="-127"/>
                <a:cs typeface="Calibri" pitchFamily="34" charset="0"/>
              </a:rPr>
              <a:t>Suitable for investors </a:t>
            </a:r>
            <a:r>
              <a:rPr lang="en-US" sz="800" b="0" dirty="0">
                <a:latin typeface="Calibri" pitchFamily="34" charset="0"/>
              </a:rPr>
              <a:t>who is mainly interested in growth and willing to accept higher risk in investment return</a:t>
            </a:r>
            <a:r>
              <a:rPr lang="en-US" sz="800" b="0" dirty="0"/>
              <a:t>. </a:t>
            </a:r>
            <a:endParaRPr lang="en-US" sz="800" b="0" dirty="0">
              <a:latin typeface="Calibri" pitchFamily="34" charset="0"/>
              <a:ea typeface="Dotum" pitchFamily="34" charset="-127"/>
              <a:cs typeface="Calibri" pitchFamily="34" charset="0"/>
            </a:endParaRPr>
          </a:p>
        </p:txBody>
      </p:sp>
      <p:sp>
        <p:nvSpPr>
          <p:cNvPr id="11" name="Rectangle 25"/>
          <p:cNvSpPr>
            <a:spLocks noChangeArrowheads="1"/>
          </p:cNvSpPr>
          <p:nvPr/>
        </p:nvSpPr>
        <p:spPr bwMode="auto">
          <a:xfrm>
            <a:off x="87853" y="2152995"/>
            <a:ext cx="3276600" cy="584775"/>
          </a:xfrm>
          <a:prstGeom prst="rect">
            <a:avLst/>
          </a:prstGeom>
          <a:noFill/>
          <a:ln w="9525">
            <a:noFill/>
            <a:miter lim="800000"/>
            <a:headEnd/>
            <a:tailEnd/>
          </a:ln>
        </p:spPr>
        <p:txBody>
          <a:bodyPr>
            <a:spAutoFit/>
          </a:bodyPr>
          <a:lstStyle/>
          <a:p>
            <a:r>
              <a:rPr lang="en-US" sz="800" dirty="0">
                <a:latin typeface="Calibri" pitchFamily="34" charset="0"/>
              </a:rPr>
              <a:t>Takaful </a:t>
            </a:r>
            <a:r>
              <a:rPr lang="en-US" sz="800" dirty="0" err="1">
                <a:latin typeface="Calibri" pitchFamily="34" charset="0"/>
              </a:rPr>
              <a:t>Ikhlas</a:t>
            </a:r>
            <a:r>
              <a:rPr lang="en-US" sz="800" dirty="0">
                <a:latin typeface="Calibri" pitchFamily="34" charset="0"/>
              </a:rPr>
              <a:t> Family </a:t>
            </a:r>
            <a:r>
              <a:rPr lang="en-US" sz="800" dirty="0" err="1">
                <a:latin typeface="Calibri" pitchFamily="34" charset="0"/>
              </a:rPr>
              <a:t>Berhad</a:t>
            </a:r>
            <a:r>
              <a:rPr lang="en-US" sz="800" dirty="0">
                <a:latin typeface="Calibri" pitchFamily="34" charset="0"/>
              </a:rPr>
              <a:t> </a:t>
            </a:r>
            <a:r>
              <a:rPr lang="en-US" sz="800" b="0" dirty="0">
                <a:latin typeface="Calibri" pitchFamily="34" charset="0"/>
              </a:rPr>
              <a:t>(593075-U)</a:t>
            </a:r>
          </a:p>
          <a:p>
            <a:endParaRPr lang="en-US" sz="800" b="0" dirty="0">
              <a:latin typeface="Calibri" pitchFamily="34" charset="0"/>
            </a:endParaRPr>
          </a:p>
          <a:p>
            <a:r>
              <a:rPr lang="en-US" sz="800" dirty="0">
                <a:latin typeface="Calibri" pitchFamily="34" charset="0"/>
              </a:rPr>
              <a:t>Appointed External Fund Manager :	</a:t>
            </a:r>
          </a:p>
          <a:p>
            <a:r>
              <a:rPr lang="en-MY" sz="800" dirty="0">
                <a:latin typeface="Calibri" pitchFamily="34" charset="0"/>
              </a:rPr>
              <a:t>Principal Islamic Asset Management </a:t>
            </a:r>
            <a:r>
              <a:rPr lang="en-MY" sz="800" dirty="0" err="1">
                <a:latin typeface="Calibri" pitchFamily="34" charset="0"/>
              </a:rPr>
              <a:t>Sdn</a:t>
            </a:r>
            <a:r>
              <a:rPr lang="en-MY" sz="800" dirty="0">
                <a:latin typeface="Calibri" pitchFamily="34" charset="0"/>
              </a:rPr>
              <a:t> </a:t>
            </a:r>
            <a:r>
              <a:rPr lang="en-MY" sz="800" dirty="0" err="1">
                <a:latin typeface="Calibri" pitchFamily="34" charset="0"/>
              </a:rPr>
              <a:t>Bhd</a:t>
            </a:r>
            <a:r>
              <a:rPr lang="en-MY" sz="800" dirty="0">
                <a:latin typeface="Calibri" pitchFamily="34" charset="0"/>
              </a:rPr>
              <a:t> </a:t>
            </a:r>
          </a:p>
        </p:txBody>
      </p:sp>
      <p:sp>
        <p:nvSpPr>
          <p:cNvPr id="13" name="Rectangle 27"/>
          <p:cNvSpPr>
            <a:spLocks noChangeArrowheads="1"/>
          </p:cNvSpPr>
          <p:nvPr/>
        </p:nvSpPr>
        <p:spPr bwMode="auto">
          <a:xfrm>
            <a:off x="76200" y="2984037"/>
            <a:ext cx="3367087" cy="1077218"/>
          </a:xfrm>
          <a:prstGeom prst="rect">
            <a:avLst/>
          </a:prstGeom>
          <a:noFill/>
          <a:ln w="9525">
            <a:noFill/>
            <a:miter lim="800000"/>
            <a:headEnd/>
            <a:tailEnd/>
          </a:ln>
        </p:spPr>
        <p:txBody>
          <a:bodyPr wrap="square">
            <a:spAutoFit/>
          </a:bodyPr>
          <a:lstStyle/>
          <a:p>
            <a:r>
              <a:rPr lang="en-US" sz="800" dirty="0"/>
              <a:t>NAV/Unit	                RM 0.9940  </a:t>
            </a:r>
          </a:p>
          <a:p>
            <a:r>
              <a:rPr lang="en-US" sz="800" dirty="0"/>
              <a:t>Fund Value	                RM 127,400,594.81 </a:t>
            </a:r>
          </a:p>
          <a:p>
            <a:r>
              <a:rPr lang="en-US" sz="800" dirty="0"/>
              <a:t>Units in circulation	                128,167,546.06</a:t>
            </a:r>
          </a:p>
          <a:p>
            <a:r>
              <a:rPr lang="en-US" sz="800" dirty="0">
                <a:latin typeface="Calibri" pitchFamily="34" charset="0"/>
              </a:rPr>
              <a:t>Fund Inception Date                   16 December 2006</a:t>
            </a:r>
          </a:p>
          <a:p>
            <a:r>
              <a:rPr lang="en-US" sz="800" dirty="0">
                <a:latin typeface="Calibri" pitchFamily="34" charset="0"/>
              </a:rPr>
              <a:t>Management Fee	                1.50% p.a. of the NAV</a:t>
            </a:r>
          </a:p>
          <a:p>
            <a:r>
              <a:rPr lang="en-US" sz="800" dirty="0">
                <a:latin typeface="Calibri" pitchFamily="34" charset="0"/>
              </a:rPr>
              <a:t>Benchmark	                FTSE Bursa Malaysia EMAS Shariah Index</a:t>
            </a:r>
          </a:p>
          <a:p>
            <a:r>
              <a:rPr lang="en-US" sz="800" dirty="0">
                <a:latin typeface="Calibri" pitchFamily="34" charset="0"/>
              </a:rPr>
              <a:t>Target Fund 	                </a:t>
            </a:r>
            <a:r>
              <a:rPr lang="en-MY" sz="800" dirty="0"/>
              <a:t>Principal DALI Equity Growth Fund</a:t>
            </a:r>
          </a:p>
          <a:p>
            <a:r>
              <a:rPr lang="en-US" sz="800" dirty="0">
                <a:latin typeface="Calibri" pitchFamily="34" charset="0"/>
              </a:rPr>
              <a:t>	</a:t>
            </a:r>
          </a:p>
        </p:txBody>
      </p:sp>
      <p:sp>
        <p:nvSpPr>
          <p:cNvPr id="17" name="Rectangle 6"/>
          <p:cNvSpPr>
            <a:spLocks noChangeArrowheads="1"/>
          </p:cNvSpPr>
          <p:nvPr/>
        </p:nvSpPr>
        <p:spPr bwMode="auto">
          <a:xfrm>
            <a:off x="97652" y="945261"/>
            <a:ext cx="3276599" cy="461665"/>
          </a:xfrm>
          <a:prstGeom prst="rect">
            <a:avLst/>
          </a:prstGeom>
          <a:noFill/>
          <a:ln w="9525">
            <a:noFill/>
            <a:miter lim="800000"/>
            <a:headEnd/>
            <a:tailEnd/>
          </a:ln>
        </p:spPr>
        <p:txBody>
          <a:bodyPr wrap="square">
            <a:spAutoFit/>
          </a:bodyPr>
          <a:lstStyle/>
          <a:p>
            <a:r>
              <a:rPr lang="en-MY" sz="800" dirty="0">
                <a:latin typeface="Calibri" pitchFamily="34" charset="0"/>
              </a:rPr>
              <a:t>The objective of the Fund is to generate steady capital growth through investment in a diversified portfolio of Shariah-compliant listed equity securities.</a:t>
            </a:r>
            <a:endParaRPr lang="en-US" sz="800" b="0" dirty="0">
              <a:latin typeface="Calibri" pitchFamily="34"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4048111532"/>
              </p:ext>
            </p:extLst>
          </p:nvPr>
        </p:nvGraphicFramePr>
        <p:xfrm>
          <a:off x="106339" y="5673488"/>
          <a:ext cx="3160252" cy="722292"/>
        </p:xfrm>
        <a:graphic>
          <a:graphicData uri="http://schemas.openxmlformats.org/drawingml/2006/table">
            <a:tbl>
              <a:tblPr/>
              <a:tblGrid>
                <a:gridCol w="617561">
                  <a:extLst>
                    <a:ext uri="{9D8B030D-6E8A-4147-A177-3AD203B41FA5}">
                      <a16:colId xmlns:a16="http://schemas.microsoft.com/office/drawing/2014/main" val="20000"/>
                    </a:ext>
                  </a:extLst>
                </a:gridCol>
                <a:gridCol w="371475">
                  <a:extLst>
                    <a:ext uri="{9D8B030D-6E8A-4147-A177-3AD203B41FA5}">
                      <a16:colId xmlns:a16="http://schemas.microsoft.com/office/drawing/2014/main" val="20001"/>
                    </a:ext>
                  </a:extLst>
                </a:gridCol>
                <a:gridCol w="347663">
                  <a:extLst>
                    <a:ext uri="{9D8B030D-6E8A-4147-A177-3AD203B41FA5}">
                      <a16:colId xmlns:a16="http://schemas.microsoft.com/office/drawing/2014/main" val="20002"/>
                    </a:ext>
                  </a:extLst>
                </a:gridCol>
                <a:gridCol w="352425">
                  <a:extLst>
                    <a:ext uri="{9D8B030D-6E8A-4147-A177-3AD203B41FA5}">
                      <a16:colId xmlns:a16="http://schemas.microsoft.com/office/drawing/2014/main" val="20003"/>
                    </a:ext>
                  </a:extLst>
                </a:gridCol>
                <a:gridCol w="381000">
                  <a:extLst>
                    <a:ext uri="{9D8B030D-6E8A-4147-A177-3AD203B41FA5}">
                      <a16:colId xmlns:a16="http://schemas.microsoft.com/office/drawing/2014/main" val="20004"/>
                    </a:ext>
                  </a:extLst>
                </a:gridCol>
                <a:gridCol w="333375">
                  <a:extLst>
                    <a:ext uri="{9D8B030D-6E8A-4147-A177-3AD203B41FA5}">
                      <a16:colId xmlns:a16="http://schemas.microsoft.com/office/drawing/2014/main" val="20005"/>
                    </a:ext>
                  </a:extLst>
                </a:gridCol>
                <a:gridCol w="365651">
                  <a:extLst>
                    <a:ext uri="{9D8B030D-6E8A-4147-A177-3AD203B41FA5}">
                      <a16:colId xmlns:a16="http://schemas.microsoft.com/office/drawing/2014/main" val="4004493189"/>
                    </a:ext>
                  </a:extLst>
                </a:gridCol>
                <a:gridCol w="391102">
                  <a:extLst>
                    <a:ext uri="{9D8B030D-6E8A-4147-A177-3AD203B41FA5}">
                      <a16:colId xmlns:a16="http://schemas.microsoft.com/office/drawing/2014/main" val="2544092314"/>
                    </a:ext>
                  </a:extLst>
                </a:gridCol>
              </a:tblGrid>
              <a:tr h="176815">
                <a:tc>
                  <a:txBody>
                    <a:bodyPr/>
                    <a:lstStyle/>
                    <a:p>
                      <a:pPr algn="ctr" fontAlgn="b"/>
                      <a:r>
                        <a:rPr lang="en-US" sz="800" b="0" i="0" u="none" strike="noStrike" dirty="0">
                          <a:solidFill>
                            <a:schemeClr val="tx1"/>
                          </a:solidFill>
                          <a:latin typeface="Calibri"/>
                        </a:rPr>
                        <a:t> </a:t>
                      </a: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sng" strike="noStrike" dirty="0">
                          <a:solidFill>
                            <a:schemeClr val="tx1"/>
                          </a:solidFill>
                          <a:latin typeface="Calibri"/>
                        </a:rPr>
                        <a:t>1 </a:t>
                      </a:r>
                      <a:r>
                        <a:rPr lang="en-US" sz="800" b="0" i="0" u="sng" strike="noStrike" dirty="0" err="1">
                          <a:solidFill>
                            <a:schemeClr val="tx1"/>
                          </a:solidFill>
                          <a:latin typeface="Calibri"/>
                        </a:rPr>
                        <a:t>mth</a:t>
                      </a:r>
                      <a:endParaRPr lang="en-US" sz="800" b="0" i="0" u="sng" strike="noStrike" dirty="0">
                        <a:solidFill>
                          <a:schemeClr val="tx1"/>
                        </a:solidFill>
                        <a:latin typeface="Calibri"/>
                      </a:endParaRP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sng" strike="noStrike" dirty="0">
                          <a:solidFill>
                            <a:schemeClr val="tx1"/>
                          </a:solidFill>
                          <a:latin typeface="Calibri"/>
                        </a:rPr>
                        <a:t>6 </a:t>
                      </a:r>
                      <a:r>
                        <a:rPr lang="en-US" sz="800" b="0" i="0" u="sng" strike="noStrike" dirty="0" err="1">
                          <a:solidFill>
                            <a:schemeClr val="tx1"/>
                          </a:solidFill>
                          <a:latin typeface="Calibri"/>
                        </a:rPr>
                        <a:t>mth</a:t>
                      </a:r>
                      <a:endParaRPr lang="en-US" sz="800" b="0" i="0" u="sng" strike="noStrike" dirty="0">
                        <a:solidFill>
                          <a:schemeClr val="tx1"/>
                        </a:solidFill>
                        <a:latin typeface="Calibri"/>
                      </a:endParaRP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sng" strike="noStrike" dirty="0">
                          <a:solidFill>
                            <a:schemeClr val="tx1"/>
                          </a:solidFill>
                          <a:latin typeface="Calibri"/>
                        </a:rPr>
                        <a:t>1 </a:t>
                      </a:r>
                      <a:r>
                        <a:rPr lang="en-US" sz="800" b="0" i="0" u="sng" strike="noStrike" dirty="0" err="1">
                          <a:solidFill>
                            <a:schemeClr val="tx1"/>
                          </a:solidFill>
                          <a:latin typeface="Calibri"/>
                        </a:rPr>
                        <a:t>yr</a:t>
                      </a:r>
                      <a:endParaRPr lang="en-US" sz="800" b="0" i="0" u="sng" strike="noStrike" dirty="0">
                        <a:solidFill>
                          <a:schemeClr val="tx1"/>
                        </a:solidFill>
                        <a:latin typeface="Calibri"/>
                      </a:endParaRP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sng" strike="noStrike" dirty="0">
                          <a:solidFill>
                            <a:schemeClr val="tx1"/>
                          </a:solidFill>
                          <a:latin typeface="Calibri"/>
                        </a:rPr>
                        <a:t>3 </a:t>
                      </a:r>
                      <a:r>
                        <a:rPr lang="en-US" sz="800" b="0" i="0" u="sng" strike="noStrike" dirty="0" err="1">
                          <a:solidFill>
                            <a:schemeClr val="tx1"/>
                          </a:solidFill>
                          <a:latin typeface="Calibri"/>
                        </a:rPr>
                        <a:t>yrs</a:t>
                      </a:r>
                      <a:endParaRPr lang="en-US" sz="800" b="0" i="0" u="sng" strike="noStrike" dirty="0">
                        <a:solidFill>
                          <a:schemeClr val="tx1"/>
                        </a:solidFill>
                        <a:latin typeface="Calibri"/>
                      </a:endParaRP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sng" strike="noStrike" dirty="0">
                          <a:solidFill>
                            <a:schemeClr val="tx1"/>
                          </a:solidFill>
                          <a:latin typeface="Calibri"/>
                        </a:rPr>
                        <a:t>5 </a:t>
                      </a:r>
                      <a:r>
                        <a:rPr lang="en-US" sz="800" b="0" i="0" u="sng" strike="noStrike" dirty="0" err="1">
                          <a:solidFill>
                            <a:schemeClr val="tx1"/>
                          </a:solidFill>
                          <a:latin typeface="Calibri"/>
                        </a:rPr>
                        <a:t>yrs</a:t>
                      </a:r>
                      <a:endParaRPr lang="en-US" sz="800" b="0" i="0" u="sng" strike="noStrike" dirty="0">
                        <a:solidFill>
                          <a:schemeClr val="tx1"/>
                        </a:solidFill>
                        <a:latin typeface="Calibri"/>
                      </a:endParaRP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u="sng" strike="noStrike" dirty="0">
                          <a:solidFill>
                            <a:schemeClr val="tx1"/>
                          </a:solidFill>
                          <a:effectLst/>
                        </a:rPr>
                        <a:t>7 </a:t>
                      </a:r>
                      <a:r>
                        <a:rPr lang="en-MY" sz="800" u="sng" strike="noStrike" dirty="0" err="1">
                          <a:solidFill>
                            <a:schemeClr val="tx1"/>
                          </a:solidFill>
                          <a:effectLst/>
                        </a:rPr>
                        <a:t>yrs</a:t>
                      </a:r>
                      <a:endParaRPr lang="en-MY" sz="800" b="1" i="0" u="sng" strike="noStrike" dirty="0">
                        <a:solidFill>
                          <a:schemeClr val="tx1"/>
                        </a:solidFill>
                        <a:effectLst/>
                        <a:latin typeface="Arial" panose="020B0604020202020204" pitchFamily="34" charset="0"/>
                      </a:endParaRPr>
                    </a:p>
                  </a:txBody>
                  <a:tcPr marL="7780" marR="7780" marT="778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u="sng" strike="noStrike" dirty="0">
                          <a:solidFill>
                            <a:schemeClr val="tx1"/>
                          </a:solidFill>
                          <a:effectLst/>
                        </a:rPr>
                        <a:t>10 </a:t>
                      </a:r>
                      <a:r>
                        <a:rPr lang="en-MY" sz="800" u="sng" strike="noStrike" dirty="0" err="1">
                          <a:solidFill>
                            <a:schemeClr val="tx1"/>
                          </a:solidFill>
                          <a:effectLst/>
                        </a:rPr>
                        <a:t>yrs</a:t>
                      </a:r>
                      <a:endParaRPr lang="en-MY" sz="800" b="1" i="0" u="sng" strike="noStrike" dirty="0">
                        <a:solidFill>
                          <a:schemeClr val="tx1"/>
                        </a:solidFill>
                        <a:effectLst/>
                        <a:latin typeface="Arial" panose="020B0604020202020204" pitchFamily="34" charset="0"/>
                      </a:endParaRPr>
                    </a:p>
                  </a:txBody>
                  <a:tcPr marL="7780" marR="7780" marT="778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79194">
                <a:tc>
                  <a:txBody>
                    <a:bodyPr/>
                    <a:lstStyle/>
                    <a:p>
                      <a:pPr algn="l" fontAlgn="b"/>
                      <a:r>
                        <a:rPr lang="en-US" sz="800" b="0" i="0" u="none" strike="noStrike" dirty="0">
                          <a:solidFill>
                            <a:schemeClr val="tx1"/>
                          </a:solidFill>
                          <a:latin typeface="Calibri"/>
                        </a:rPr>
                        <a:t>Growth</a:t>
                      </a:r>
                      <a:r>
                        <a:rPr lang="en-US" sz="800" b="0" i="0" u="none" strike="noStrike" baseline="0" dirty="0">
                          <a:solidFill>
                            <a:schemeClr val="tx1"/>
                          </a:solidFill>
                          <a:latin typeface="Calibri"/>
                        </a:rPr>
                        <a:t> </a:t>
                      </a:r>
                      <a:r>
                        <a:rPr lang="en-US" sz="800" b="0" i="0" u="none" strike="noStrike" dirty="0">
                          <a:solidFill>
                            <a:schemeClr val="tx1"/>
                          </a:solidFill>
                          <a:latin typeface="Calibri"/>
                        </a:rPr>
                        <a:t> (%)</a:t>
                      </a: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(0.28)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0.71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(4.44)</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(4.16)</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(10.70)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2.81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22.19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66283">
                <a:tc>
                  <a:txBody>
                    <a:bodyPr/>
                    <a:lstStyle/>
                    <a:p>
                      <a:pPr algn="l" fontAlgn="b"/>
                      <a:r>
                        <a:rPr lang="en-US" sz="800" b="0" i="0" u="none" strike="noStrike" dirty="0">
                          <a:solidFill>
                            <a:schemeClr val="tx1"/>
                          </a:solidFill>
                          <a:latin typeface="+mn-lt"/>
                        </a:rPr>
                        <a:t>Benchmark (%)</a:t>
                      </a: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1.26</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3.18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(5.96)</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(5.84)</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(20.35)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(12.42)</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(2.11)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
        <p:nvSpPr>
          <p:cNvPr id="31" name="TextBox 30"/>
          <p:cNvSpPr txBox="1"/>
          <p:nvPr/>
        </p:nvSpPr>
        <p:spPr>
          <a:xfrm>
            <a:off x="97521" y="670560"/>
            <a:ext cx="1178528" cy="261610"/>
          </a:xfrm>
          <a:prstGeom prst="rect">
            <a:avLst/>
          </a:prstGeom>
          <a:noFill/>
        </p:spPr>
        <p:txBody>
          <a:bodyPr wrap="none" rtlCol="0">
            <a:spAutoFit/>
          </a:bodyPr>
          <a:lstStyle/>
          <a:p>
            <a:r>
              <a:rPr lang="en-US" sz="1100" b="1" dirty="0"/>
              <a:t>FUND OBJECTIVE</a:t>
            </a:r>
          </a:p>
        </p:txBody>
      </p:sp>
      <p:cxnSp>
        <p:nvCxnSpPr>
          <p:cNvPr id="33" name="Straight Connector 32"/>
          <p:cNvCxnSpPr/>
          <p:nvPr/>
        </p:nvCxnSpPr>
        <p:spPr>
          <a:xfrm>
            <a:off x="97521" y="905842"/>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102554" y="1614169"/>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85136" y="1929949"/>
            <a:ext cx="1178528" cy="261610"/>
          </a:xfrm>
          <a:prstGeom prst="rect">
            <a:avLst/>
          </a:prstGeom>
          <a:noFill/>
        </p:spPr>
        <p:txBody>
          <a:bodyPr wrap="none" rtlCol="0">
            <a:spAutoFit/>
          </a:bodyPr>
          <a:lstStyle/>
          <a:p>
            <a:r>
              <a:rPr lang="en-US" sz="1100" b="1" dirty="0"/>
              <a:t>FUND MANAGER</a:t>
            </a:r>
          </a:p>
        </p:txBody>
      </p:sp>
      <p:cxnSp>
        <p:nvCxnSpPr>
          <p:cNvPr id="37" name="Straight Connector 36"/>
          <p:cNvCxnSpPr/>
          <p:nvPr/>
        </p:nvCxnSpPr>
        <p:spPr>
          <a:xfrm>
            <a:off x="102554" y="2155998"/>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70435" y="2755795"/>
            <a:ext cx="914033" cy="261610"/>
          </a:xfrm>
          <a:prstGeom prst="rect">
            <a:avLst/>
          </a:prstGeom>
          <a:noFill/>
        </p:spPr>
        <p:txBody>
          <a:bodyPr wrap="none" rtlCol="0">
            <a:spAutoFit/>
          </a:bodyPr>
          <a:lstStyle/>
          <a:p>
            <a:r>
              <a:rPr lang="en-US" sz="1100" b="1" dirty="0"/>
              <a:t>FUND DATA </a:t>
            </a:r>
          </a:p>
        </p:txBody>
      </p:sp>
      <p:cxnSp>
        <p:nvCxnSpPr>
          <p:cNvPr id="39" name="Straight Connector 38"/>
          <p:cNvCxnSpPr/>
          <p:nvPr/>
        </p:nvCxnSpPr>
        <p:spPr>
          <a:xfrm>
            <a:off x="105271" y="2972377"/>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62198" y="3999472"/>
            <a:ext cx="1667371" cy="261610"/>
          </a:xfrm>
          <a:prstGeom prst="rect">
            <a:avLst/>
          </a:prstGeom>
          <a:noFill/>
        </p:spPr>
        <p:txBody>
          <a:bodyPr wrap="square" rtlCol="0">
            <a:spAutoFit/>
          </a:bodyPr>
          <a:lstStyle/>
          <a:p>
            <a:r>
              <a:rPr lang="en-US" sz="1100" b="1" dirty="0"/>
              <a:t>TOP HOLDINGS %</a:t>
            </a:r>
          </a:p>
        </p:txBody>
      </p:sp>
      <p:cxnSp>
        <p:nvCxnSpPr>
          <p:cNvPr id="41" name="Straight Connector 40"/>
          <p:cNvCxnSpPr/>
          <p:nvPr/>
        </p:nvCxnSpPr>
        <p:spPr>
          <a:xfrm>
            <a:off x="92679" y="4225522"/>
            <a:ext cx="1562100"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1708119" y="3982962"/>
            <a:ext cx="1524662" cy="261610"/>
          </a:xfrm>
          <a:prstGeom prst="rect">
            <a:avLst/>
          </a:prstGeom>
          <a:noFill/>
        </p:spPr>
        <p:txBody>
          <a:bodyPr wrap="square" rtlCol="0">
            <a:spAutoFit/>
          </a:bodyPr>
          <a:lstStyle/>
          <a:p>
            <a:r>
              <a:rPr lang="en-US" sz="1100" b="1" dirty="0"/>
              <a:t>TOP SECTORS %</a:t>
            </a:r>
          </a:p>
        </p:txBody>
      </p:sp>
      <p:cxnSp>
        <p:nvCxnSpPr>
          <p:cNvPr id="48" name="Straight Connector 47"/>
          <p:cNvCxnSpPr/>
          <p:nvPr/>
        </p:nvCxnSpPr>
        <p:spPr>
          <a:xfrm>
            <a:off x="1761459" y="4236962"/>
            <a:ext cx="1447800" cy="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54872" y="5392867"/>
            <a:ext cx="1181734" cy="261610"/>
          </a:xfrm>
          <a:prstGeom prst="rect">
            <a:avLst/>
          </a:prstGeom>
          <a:noFill/>
        </p:spPr>
        <p:txBody>
          <a:bodyPr wrap="none" rtlCol="0">
            <a:spAutoFit/>
          </a:bodyPr>
          <a:lstStyle/>
          <a:p>
            <a:r>
              <a:rPr lang="en-US" sz="1100" b="1" dirty="0"/>
              <a:t>TOTAL RETURNS </a:t>
            </a:r>
          </a:p>
        </p:txBody>
      </p:sp>
      <p:cxnSp>
        <p:nvCxnSpPr>
          <p:cNvPr id="52" name="Straight Connector 51"/>
          <p:cNvCxnSpPr/>
          <p:nvPr/>
        </p:nvCxnSpPr>
        <p:spPr>
          <a:xfrm>
            <a:off x="130470" y="5632391"/>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3539271" y="677485"/>
            <a:ext cx="1960793" cy="261610"/>
          </a:xfrm>
          <a:prstGeom prst="rect">
            <a:avLst/>
          </a:prstGeom>
          <a:noFill/>
        </p:spPr>
        <p:txBody>
          <a:bodyPr wrap="none" rtlCol="0">
            <a:spAutoFit/>
          </a:bodyPr>
          <a:lstStyle/>
          <a:p>
            <a:r>
              <a:rPr lang="en-US" sz="1100" b="1" dirty="0"/>
              <a:t>TARGET FUND PERFORMANCE</a:t>
            </a:r>
          </a:p>
        </p:txBody>
      </p:sp>
      <p:cxnSp>
        <p:nvCxnSpPr>
          <p:cNvPr id="54" name="Straight Connector 53"/>
          <p:cNvCxnSpPr/>
          <p:nvPr/>
        </p:nvCxnSpPr>
        <p:spPr>
          <a:xfrm>
            <a:off x="3583721" y="912769"/>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3482976" y="3398058"/>
            <a:ext cx="1838654" cy="261610"/>
          </a:xfrm>
          <a:prstGeom prst="rect">
            <a:avLst/>
          </a:prstGeom>
          <a:noFill/>
        </p:spPr>
        <p:txBody>
          <a:bodyPr wrap="square" rtlCol="0">
            <a:spAutoFit/>
          </a:bodyPr>
          <a:lstStyle/>
          <a:p>
            <a:r>
              <a:rPr lang="en-US" sz="1100" b="1" dirty="0"/>
              <a:t>ASSET ALLOCATION </a:t>
            </a:r>
          </a:p>
        </p:txBody>
      </p:sp>
      <p:cxnSp>
        <p:nvCxnSpPr>
          <p:cNvPr id="57" name="Straight Connector 56"/>
          <p:cNvCxnSpPr/>
          <p:nvPr/>
        </p:nvCxnSpPr>
        <p:spPr>
          <a:xfrm>
            <a:off x="3532035" y="3646282"/>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3491343" y="4048094"/>
            <a:ext cx="2127505" cy="261610"/>
          </a:xfrm>
          <a:prstGeom prst="rect">
            <a:avLst/>
          </a:prstGeom>
          <a:noFill/>
        </p:spPr>
        <p:txBody>
          <a:bodyPr wrap="none" rtlCol="0">
            <a:spAutoFit/>
          </a:bodyPr>
          <a:lstStyle/>
          <a:p>
            <a:r>
              <a:rPr lang="en-US" sz="1100" b="1" dirty="0"/>
              <a:t>FINANCIAL YEAR PERFORMANCE </a:t>
            </a:r>
          </a:p>
        </p:txBody>
      </p:sp>
      <p:cxnSp>
        <p:nvCxnSpPr>
          <p:cNvPr id="59" name="Straight Connector 58"/>
          <p:cNvCxnSpPr/>
          <p:nvPr/>
        </p:nvCxnSpPr>
        <p:spPr>
          <a:xfrm>
            <a:off x="3532035" y="4276735"/>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63821" y="6511381"/>
            <a:ext cx="2228495" cy="261610"/>
          </a:xfrm>
          <a:prstGeom prst="rect">
            <a:avLst/>
          </a:prstGeom>
          <a:noFill/>
        </p:spPr>
        <p:txBody>
          <a:bodyPr wrap="none" rtlCol="0">
            <a:spAutoFit/>
          </a:bodyPr>
          <a:lstStyle/>
          <a:p>
            <a:r>
              <a:rPr lang="en-US" sz="1100" b="1" dirty="0"/>
              <a:t>REVIEW &amp; INVESTMENT STRATEGY</a:t>
            </a:r>
          </a:p>
        </p:txBody>
      </p:sp>
      <p:cxnSp>
        <p:nvCxnSpPr>
          <p:cNvPr id="62" name="Straight Connector 61"/>
          <p:cNvCxnSpPr/>
          <p:nvPr/>
        </p:nvCxnSpPr>
        <p:spPr>
          <a:xfrm>
            <a:off x="91486" y="6770551"/>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4934180" y="8941712"/>
            <a:ext cx="2090562" cy="215444"/>
          </a:xfrm>
          <a:prstGeom prst="rect">
            <a:avLst/>
          </a:prstGeom>
          <a:noFill/>
        </p:spPr>
        <p:txBody>
          <a:bodyPr wrap="square" rtlCol="0">
            <a:spAutoFit/>
          </a:bodyPr>
          <a:lstStyle/>
          <a:p>
            <a:pPr algn="ctr"/>
            <a:r>
              <a:rPr lang="en-US" sz="800" dirty="0"/>
              <a:t>www.takaful-ikhlas.com.my</a:t>
            </a:r>
          </a:p>
        </p:txBody>
      </p:sp>
      <p:graphicFrame>
        <p:nvGraphicFramePr>
          <p:cNvPr id="73" name="Table 72"/>
          <p:cNvGraphicFramePr>
            <a:graphicFrameLocks noGrp="1"/>
          </p:cNvGraphicFramePr>
          <p:nvPr>
            <p:extLst>
              <p:ext uri="{D42A27DB-BD31-4B8C-83A1-F6EECF244321}">
                <p14:modId xmlns:p14="http://schemas.microsoft.com/office/powerpoint/2010/main" val="919861437"/>
              </p:ext>
            </p:extLst>
          </p:nvPr>
        </p:nvGraphicFramePr>
        <p:xfrm>
          <a:off x="3443287" y="4285947"/>
          <a:ext cx="3305091" cy="2431541"/>
        </p:xfrm>
        <a:graphic>
          <a:graphicData uri="http://schemas.openxmlformats.org/drawingml/2006/table">
            <a:tbl>
              <a:tblPr/>
              <a:tblGrid>
                <a:gridCol w="516505">
                  <a:extLst>
                    <a:ext uri="{9D8B030D-6E8A-4147-A177-3AD203B41FA5}">
                      <a16:colId xmlns:a16="http://schemas.microsoft.com/office/drawing/2014/main" val="20000"/>
                    </a:ext>
                  </a:extLst>
                </a:gridCol>
                <a:gridCol w="517549">
                  <a:extLst>
                    <a:ext uri="{9D8B030D-6E8A-4147-A177-3AD203B41FA5}">
                      <a16:colId xmlns:a16="http://schemas.microsoft.com/office/drawing/2014/main" val="20001"/>
                    </a:ext>
                  </a:extLst>
                </a:gridCol>
                <a:gridCol w="611345">
                  <a:extLst>
                    <a:ext uri="{9D8B030D-6E8A-4147-A177-3AD203B41FA5}">
                      <a16:colId xmlns:a16="http://schemas.microsoft.com/office/drawing/2014/main" val="20002"/>
                    </a:ext>
                  </a:extLst>
                </a:gridCol>
                <a:gridCol w="491451">
                  <a:extLst>
                    <a:ext uri="{9D8B030D-6E8A-4147-A177-3AD203B41FA5}">
                      <a16:colId xmlns:a16="http://schemas.microsoft.com/office/drawing/2014/main" val="20003"/>
                    </a:ext>
                  </a:extLst>
                </a:gridCol>
                <a:gridCol w="682245">
                  <a:extLst>
                    <a:ext uri="{9D8B030D-6E8A-4147-A177-3AD203B41FA5}">
                      <a16:colId xmlns:a16="http://schemas.microsoft.com/office/drawing/2014/main" val="20004"/>
                    </a:ext>
                  </a:extLst>
                </a:gridCol>
                <a:gridCol w="485996">
                  <a:extLst>
                    <a:ext uri="{9D8B030D-6E8A-4147-A177-3AD203B41FA5}">
                      <a16:colId xmlns:a16="http://schemas.microsoft.com/office/drawing/2014/main" val="20005"/>
                    </a:ext>
                  </a:extLst>
                </a:gridCol>
              </a:tblGrid>
              <a:tr h="357187">
                <a:tc>
                  <a:txBody>
                    <a:bodyPr/>
                    <a:lstStyle/>
                    <a:p>
                      <a:pPr algn="ctr" fontAlgn="b"/>
                      <a:r>
                        <a:rPr lang="en-US" sz="800" b="0" i="0" u="none" strike="noStrike" dirty="0">
                          <a:solidFill>
                            <a:schemeClr val="tx1"/>
                          </a:solidFill>
                          <a:latin typeface="Calibri"/>
                        </a:rPr>
                        <a:t> </a:t>
                      </a:r>
                    </a:p>
                  </a:txBody>
                  <a:tcPr marL="7434" marR="7434" marT="7438"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Growth</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sng" strike="noStrike" cap="none" normalizeH="0" baseline="0" dirty="0">
                          <a:ln>
                            <a:noFill/>
                          </a:ln>
                          <a:solidFill>
                            <a:schemeClr val="tx1"/>
                          </a:solidFill>
                          <a:effectLst/>
                          <a:latin typeface="Calibri" pitchFamily="34" charset="0"/>
                          <a:ea typeface="MS PGothic" pitchFamily="34" charset="-128"/>
                        </a:rPr>
                        <a:t>(%)</a:t>
                      </a:r>
                    </a:p>
                  </a:txBody>
                  <a:tcPr marL="91451" marR="91451" marT="45681" marB="4568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Bench-</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sng" strike="noStrike" cap="none" normalizeH="0" baseline="0" dirty="0">
                          <a:ln>
                            <a:noFill/>
                          </a:ln>
                          <a:solidFill>
                            <a:schemeClr val="tx1"/>
                          </a:solidFill>
                          <a:effectLst/>
                          <a:latin typeface="Calibri" pitchFamily="34" charset="0"/>
                          <a:ea typeface="MS PGothic" pitchFamily="34" charset="-128"/>
                        </a:rPr>
                        <a:t>mark (%)</a:t>
                      </a:r>
                    </a:p>
                  </a:txBody>
                  <a:tcPr marL="91451" marR="91451" marT="45681" marB="4568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12-mth</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sng" strike="noStrike" cap="none" normalizeH="0" baseline="0" dirty="0">
                          <a:ln>
                            <a:noFill/>
                          </a:ln>
                          <a:solidFill>
                            <a:schemeClr val="tx1"/>
                          </a:solidFill>
                          <a:effectLst/>
                          <a:latin typeface="Calibri" pitchFamily="34" charset="0"/>
                          <a:ea typeface="MS PGothic" pitchFamily="34" charset="-128"/>
                        </a:rPr>
                        <a:t>GIA</a:t>
                      </a:r>
                    </a:p>
                  </a:txBody>
                  <a:tcPr marL="91451" marR="91451" marT="45681" marB="4568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Highest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sng" strike="noStrike" cap="none" normalizeH="0" baseline="0" dirty="0">
                          <a:ln>
                            <a:noFill/>
                          </a:ln>
                          <a:solidFill>
                            <a:schemeClr val="tx1"/>
                          </a:solidFill>
                          <a:effectLst/>
                          <a:latin typeface="Calibri" pitchFamily="34" charset="0"/>
                          <a:ea typeface="MS PGothic" pitchFamily="34" charset="-128"/>
                        </a:rPr>
                        <a:t>NAV</a:t>
                      </a:r>
                    </a:p>
                  </a:txBody>
                  <a:tcPr marL="91451" marR="91451" marT="45681" marB="4568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Lowest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sng" strike="noStrike" cap="none" normalizeH="0" baseline="0" dirty="0">
                          <a:ln>
                            <a:noFill/>
                          </a:ln>
                          <a:solidFill>
                            <a:schemeClr val="tx1"/>
                          </a:solidFill>
                          <a:effectLst/>
                          <a:latin typeface="Calibri" pitchFamily="34" charset="0"/>
                          <a:ea typeface="MS PGothic" pitchFamily="34" charset="-128"/>
                        </a:rPr>
                        <a:t>NAV</a:t>
                      </a:r>
                    </a:p>
                  </a:txBody>
                  <a:tcPr marL="91451" marR="91451" marT="45681" marB="4568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27270">
                <a:tc>
                  <a:txBody>
                    <a:bodyPr/>
                    <a:lstStyle/>
                    <a:p>
                      <a:pPr algn="ctr" fontAlgn="b"/>
                      <a:r>
                        <a:rPr lang="en-US" sz="800" b="0" i="0" u="none" strike="noStrike" dirty="0">
                          <a:solidFill>
                            <a:schemeClr val="tx1"/>
                          </a:solidFill>
                          <a:latin typeface="Calibri"/>
                        </a:rPr>
                        <a:t>2012/13</a:t>
                      </a:r>
                    </a:p>
                  </a:txBody>
                  <a:tcPr marL="7434" marR="7434" marT="7438"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MY" sz="800" u="none" strike="noStrike" dirty="0">
                          <a:effectLst/>
                        </a:rPr>
                        <a:t>6.08</a:t>
                      </a:r>
                      <a:endParaRPr kumimoji="0" lang="en-US" sz="800" b="0" i="0" u="none" strike="noStrike" cap="none" normalizeH="0" baseline="0" dirty="0">
                        <a:ln>
                          <a:noFill/>
                        </a:ln>
                        <a:solidFill>
                          <a:schemeClr val="tx1"/>
                        </a:solidFill>
                        <a:effectLst/>
                        <a:latin typeface="Calibri" pitchFamily="34" charset="0"/>
                        <a:ea typeface="MS PGothic" pitchFamily="34" charset="-128"/>
                      </a:endParaRPr>
                    </a:p>
                  </a:txBody>
                  <a:tcPr marL="91451" marR="91451" marT="45681" marB="45681"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MY" sz="800" u="none" strike="noStrike" dirty="0">
                          <a:effectLst/>
                        </a:rPr>
                        <a:t>5.00</a:t>
                      </a:r>
                      <a:endParaRPr kumimoji="0" lang="en-US" sz="800" b="0" i="0" u="none" strike="noStrike" cap="none" normalizeH="0" baseline="0" dirty="0">
                        <a:ln>
                          <a:noFill/>
                        </a:ln>
                        <a:solidFill>
                          <a:schemeClr val="tx1"/>
                        </a:solidFill>
                        <a:effectLst/>
                        <a:latin typeface="Calibri" pitchFamily="34" charset="0"/>
                        <a:ea typeface="MS PGothic" pitchFamily="34" charset="-128"/>
                      </a:endParaRPr>
                    </a:p>
                  </a:txBody>
                  <a:tcPr marL="91451" marR="91451" marT="45681" marB="45681"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MY" sz="800" u="none" strike="noStrike" dirty="0">
                          <a:effectLst/>
                        </a:rPr>
                        <a:t>2.94</a:t>
                      </a:r>
                      <a:endParaRPr kumimoji="0" lang="en-US" sz="800" b="0" i="0" u="none" strike="noStrike" cap="none" normalizeH="0" baseline="0" dirty="0">
                        <a:ln>
                          <a:noFill/>
                        </a:ln>
                        <a:solidFill>
                          <a:schemeClr val="tx1"/>
                        </a:solidFill>
                        <a:effectLst/>
                        <a:latin typeface="Calibri" pitchFamily="34" charset="0"/>
                        <a:ea typeface="MS PGothic" pitchFamily="34" charset="-128"/>
                      </a:endParaRPr>
                    </a:p>
                  </a:txBody>
                  <a:tcPr marL="91451" marR="91451" marT="45681" marB="45681"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j-lt"/>
                          <a:ea typeface="MS PGothic" pitchFamily="34" charset="-128"/>
                        </a:rPr>
                        <a:t>1.1080</a:t>
                      </a:r>
                    </a:p>
                  </a:txBody>
                  <a:tcPr marL="91451" marR="91451" marT="45681" marB="45681"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j-lt"/>
                          <a:ea typeface="MS PGothic" pitchFamily="34" charset="-128"/>
                        </a:rPr>
                        <a:t>1.0183</a:t>
                      </a:r>
                    </a:p>
                  </a:txBody>
                  <a:tcPr marL="91451" marR="91451" marT="45681" marB="45681"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33617752"/>
                  </a:ext>
                </a:extLst>
              </a:tr>
              <a:tr h="224110">
                <a:tc>
                  <a:txBody>
                    <a:bodyPr/>
                    <a:lstStyle/>
                    <a:p>
                      <a:pPr algn="ctr" rtl="0" fontAlgn="ctr"/>
                      <a:r>
                        <a:rPr lang="en-US" sz="800" b="0" i="0" u="none" strike="noStrike" dirty="0">
                          <a:solidFill>
                            <a:schemeClr val="tx1"/>
                          </a:solidFill>
                          <a:effectLst/>
                          <a:latin typeface="Calibri" panose="020F0502020204030204" pitchFamily="34" charset="0"/>
                        </a:rPr>
                        <a:t>2013/14</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16.46</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0.72</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0.73</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US" sz="800" b="0" i="0" u="none" strike="noStrike" dirty="0">
                          <a:solidFill>
                            <a:schemeClr val="tx1"/>
                          </a:solidFill>
                          <a:effectLst/>
                          <a:latin typeface="Calibri" panose="020F0502020204030204" pitchFamily="34" charset="0"/>
                        </a:rPr>
                        <a:t>1.3393</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US" sz="800" b="0" i="0" u="none" strike="noStrike" dirty="0">
                          <a:solidFill>
                            <a:schemeClr val="tx1"/>
                          </a:solidFill>
                          <a:effectLst/>
                          <a:latin typeface="Calibri" panose="020F0502020204030204" pitchFamily="34" charset="0"/>
                        </a:rPr>
                        <a:t>1.1040</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91524091"/>
                  </a:ext>
                </a:extLst>
              </a:tr>
              <a:tr h="221852">
                <a:tc>
                  <a:txBody>
                    <a:bodyPr/>
                    <a:lstStyle/>
                    <a:p>
                      <a:pPr algn="ctr" rtl="0" fontAlgn="ctr"/>
                      <a:r>
                        <a:rPr lang="en-US" sz="800" b="0" i="0" u="none" strike="noStrike" dirty="0">
                          <a:solidFill>
                            <a:schemeClr val="tx1"/>
                          </a:solidFill>
                          <a:effectLst/>
                          <a:latin typeface="Calibri" panose="020F0502020204030204" pitchFamily="34" charset="0"/>
                        </a:rPr>
                        <a:t>2014/15</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1.32</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4.92</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0.73</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US" sz="800" b="0" i="0" u="none" strike="noStrike" dirty="0">
                          <a:solidFill>
                            <a:schemeClr val="tx1"/>
                          </a:solidFill>
                          <a:effectLst/>
                          <a:latin typeface="Calibri" panose="020F0502020204030204" pitchFamily="34" charset="0"/>
                        </a:rPr>
                        <a:t>1.3885</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US" sz="800" b="0" i="0" u="none" strike="noStrike" dirty="0">
                          <a:solidFill>
                            <a:schemeClr val="tx1"/>
                          </a:solidFill>
                          <a:effectLst/>
                          <a:latin typeface="Calibri" panose="020F0502020204030204" pitchFamily="34" charset="0"/>
                        </a:rPr>
                        <a:t>1.2294</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24222563"/>
                  </a:ext>
                </a:extLst>
              </a:tr>
              <a:tr h="209881">
                <a:tc>
                  <a:txBody>
                    <a:bodyPr/>
                    <a:lstStyle/>
                    <a:p>
                      <a:pPr algn="ctr" rtl="0" fontAlgn="ctr"/>
                      <a:r>
                        <a:rPr lang="en-US" sz="800" b="0" i="0" u="none" strike="noStrike" dirty="0">
                          <a:solidFill>
                            <a:schemeClr val="tx1"/>
                          </a:solidFill>
                          <a:effectLst/>
                          <a:latin typeface="Calibri" panose="020F0502020204030204" pitchFamily="34" charset="0"/>
                        </a:rPr>
                        <a:t>2015/16</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(3.70)</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(2.36)</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0.81</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US" sz="800" b="0" i="0" u="none" strike="noStrike" dirty="0">
                          <a:solidFill>
                            <a:schemeClr val="tx1"/>
                          </a:solidFill>
                          <a:effectLst/>
                          <a:latin typeface="Calibri" panose="020F0502020204030204" pitchFamily="34" charset="0"/>
                        </a:rPr>
                        <a:t>1.4207</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US" sz="800" b="0" i="0" u="none" strike="noStrike" dirty="0">
                          <a:solidFill>
                            <a:schemeClr val="tx1"/>
                          </a:solidFill>
                          <a:effectLst/>
                          <a:latin typeface="Calibri" panose="020F0502020204030204" pitchFamily="34" charset="0"/>
                        </a:rPr>
                        <a:t>1.2722</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08346">
                <a:tc>
                  <a:txBody>
                    <a:bodyPr/>
                    <a:lstStyle/>
                    <a:p>
                      <a:pPr algn="ctr" rtl="0" fontAlgn="ctr"/>
                      <a:r>
                        <a:rPr lang="en-US" sz="800" b="0" i="0" u="none" strike="noStrike" dirty="0">
                          <a:solidFill>
                            <a:schemeClr val="tx1"/>
                          </a:solidFill>
                          <a:effectLst/>
                          <a:latin typeface="Calibri" panose="020F0502020204030204" pitchFamily="34" charset="0"/>
                        </a:rPr>
                        <a:t>2016/17</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4.24</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2.50</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3.15</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b"/>
                      <a:r>
                        <a:rPr lang="en-US" sz="800" b="0" i="0" u="none" strike="noStrike" dirty="0">
                          <a:solidFill>
                            <a:schemeClr val="tx1"/>
                          </a:solidFill>
                          <a:effectLst/>
                          <a:latin typeface="Calibri" panose="020F0502020204030204" pitchFamily="34" charset="0"/>
                        </a:rPr>
                        <a:t>1.3793</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none" strike="noStrike" dirty="0">
                          <a:solidFill>
                            <a:schemeClr val="tx1"/>
                          </a:solidFill>
                          <a:effectLst/>
                          <a:latin typeface="Calibri" panose="020F0502020204030204" pitchFamily="34" charset="0"/>
                        </a:rPr>
                        <a:t>1.2307</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08347">
                <a:tc>
                  <a:txBody>
                    <a:bodyPr/>
                    <a:lstStyle/>
                    <a:p>
                      <a:pPr algn="ctr" rtl="0" fontAlgn="ctr"/>
                      <a:r>
                        <a:rPr lang="en-US" sz="800" b="0" i="0" u="none" strike="noStrike" dirty="0">
                          <a:solidFill>
                            <a:schemeClr val="tx1"/>
                          </a:solidFill>
                          <a:effectLst/>
                          <a:latin typeface="Calibri" panose="020F0502020204030204" pitchFamily="34" charset="0"/>
                        </a:rPr>
                        <a:t>2017/18</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0.06</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3.27</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3.12</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b"/>
                      <a:r>
                        <a:rPr lang="en-US" sz="800" b="0" i="0" u="none" strike="noStrike" dirty="0">
                          <a:solidFill>
                            <a:schemeClr val="tx1"/>
                          </a:solidFill>
                          <a:effectLst/>
                          <a:latin typeface="Calibri" panose="020F0502020204030204" pitchFamily="34" charset="0"/>
                        </a:rPr>
                        <a:t>1.3149</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none" strike="noStrike" dirty="0">
                          <a:solidFill>
                            <a:schemeClr val="tx1"/>
                          </a:solidFill>
                          <a:effectLst/>
                          <a:latin typeface="Calibri" panose="020F0502020204030204" pitchFamily="34" charset="0"/>
                        </a:rPr>
                        <a:t>1.0410</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99286">
                <a:tc>
                  <a:txBody>
                    <a:bodyPr/>
                    <a:lstStyle/>
                    <a:p>
                      <a:pPr algn="ctr" rtl="0" fontAlgn="ctr"/>
                      <a:r>
                        <a:rPr lang="en-US" sz="800" b="0" i="0" u="none" strike="noStrike" dirty="0">
                          <a:solidFill>
                            <a:schemeClr val="tx1"/>
                          </a:solidFill>
                          <a:effectLst/>
                          <a:latin typeface="Calibri" panose="020F0502020204030204" pitchFamily="34" charset="0"/>
                        </a:rPr>
                        <a:t>2018/19</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(5.85)</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(11.66)</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3.35</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b"/>
                      <a:r>
                        <a:rPr lang="en-US" sz="800" b="0" i="0" u="none" strike="noStrike" dirty="0">
                          <a:solidFill>
                            <a:schemeClr val="tx1"/>
                          </a:solidFill>
                          <a:effectLst/>
                          <a:latin typeface="Calibri" panose="020F0502020204030204" pitchFamily="34" charset="0"/>
                        </a:rPr>
                        <a:t>1.2303</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800" b="0" i="0" u="none" strike="noStrike" dirty="0">
                          <a:solidFill>
                            <a:schemeClr val="tx1"/>
                          </a:solidFill>
                          <a:effectLst/>
                          <a:latin typeface="Calibri" panose="020F0502020204030204" pitchFamily="34" charset="0"/>
                        </a:rPr>
                        <a:t>1.0833</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191754">
                <a:tc>
                  <a:txBody>
                    <a:bodyPr/>
                    <a:lstStyle/>
                    <a:p>
                      <a:pPr algn="ctr" rtl="0" fontAlgn="ctr"/>
                      <a:r>
                        <a:rPr lang="en-US" sz="800" b="0" i="0" u="none" strike="noStrike" dirty="0">
                          <a:solidFill>
                            <a:schemeClr val="tx1"/>
                          </a:solidFill>
                          <a:effectLst/>
                          <a:latin typeface="+mn-lt"/>
                        </a:rPr>
                        <a:t>2019/20</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chemeClr val="tx1"/>
                          </a:solidFill>
                          <a:effectLst/>
                          <a:latin typeface="+mn-lt"/>
                        </a:rPr>
                        <a:t>(5.52)</a:t>
                      </a: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MY" sz="800" b="0" i="0" u="none" strike="noStrike" dirty="0">
                          <a:solidFill>
                            <a:schemeClr val="tx1"/>
                          </a:solidFill>
                          <a:effectLst/>
                          <a:latin typeface="+mn-lt"/>
                        </a:rPr>
                        <a:t>(13.54)</a:t>
                      </a: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mn-lt"/>
                        </a:rPr>
                        <a:t>3.04</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b"/>
                      <a:r>
                        <a:rPr lang="en-US" sz="800" b="0" i="0" u="none" strike="noStrike" dirty="0">
                          <a:solidFill>
                            <a:schemeClr val="tx1"/>
                          </a:solidFill>
                          <a:effectLst/>
                          <a:latin typeface="+mn-lt"/>
                        </a:rPr>
                        <a:t>1.1649</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mn-lt"/>
                        </a:rPr>
                        <a:t>0.9569</a:t>
                      </a:r>
                    </a:p>
                  </a:txBody>
                  <a:tcPr marL="7620" marR="7620" marT="76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91754">
                <a:tc>
                  <a:txBody>
                    <a:bodyPr/>
                    <a:lstStyle/>
                    <a:p>
                      <a:pPr algn="ctr" rtl="0" fontAlgn="ctr"/>
                      <a:r>
                        <a:rPr lang="en-US" sz="800" b="0" i="0" u="none" strike="noStrike" dirty="0">
                          <a:solidFill>
                            <a:schemeClr val="tx1"/>
                          </a:solidFill>
                          <a:effectLst/>
                          <a:latin typeface="+mn-lt"/>
                        </a:rPr>
                        <a:t>2020/21</a:t>
                      </a:r>
                    </a:p>
                  </a:txBody>
                  <a:tcPr marL="7620" marR="7620" marT="76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none" strike="noStrike" dirty="0">
                          <a:solidFill>
                            <a:schemeClr val="tx1"/>
                          </a:solidFill>
                          <a:effectLst/>
                          <a:latin typeface="+mn-lt"/>
                        </a:rPr>
                        <a:t>11.43</a:t>
                      </a:r>
                      <a:endParaRPr lang="en-MY" sz="800" b="0" i="0" u="none" strike="noStrike" dirty="0">
                        <a:solidFill>
                          <a:schemeClr val="tx1"/>
                        </a:solidFill>
                        <a:effectLst/>
                        <a:latin typeface="+mn-lt"/>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800" b="0" i="0" u="none" strike="noStrike" dirty="0">
                          <a:solidFill>
                            <a:schemeClr val="tx1"/>
                          </a:solidFill>
                          <a:effectLst/>
                          <a:latin typeface="+mn-lt"/>
                        </a:rPr>
                        <a:t>27.15</a:t>
                      </a:r>
                      <a:endParaRPr lang="en-MY" sz="800" b="0" i="0" u="none" strike="noStrike" dirty="0">
                        <a:solidFill>
                          <a:schemeClr val="tx1"/>
                        </a:solidFill>
                        <a:effectLst/>
                        <a:latin typeface="+mn-lt"/>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mn-lt"/>
                        </a:rPr>
                        <a:t>1.95</a:t>
                      </a:r>
                    </a:p>
                  </a:txBody>
                  <a:tcPr marL="7620" marR="7620" marT="76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MY" sz="800" b="0" i="0" u="none" strike="noStrike" dirty="0">
                          <a:solidFill>
                            <a:srgbClr val="000000"/>
                          </a:solidFill>
                          <a:effectLst/>
                          <a:latin typeface="Calibri" panose="020F0502020204030204" pitchFamily="34" charset="0"/>
                        </a:rPr>
                        <a:t>1.1683</a:t>
                      </a: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MY" sz="800" b="0" i="0" u="none" strike="noStrike" dirty="0">
                          <a:solidFill>
                            <a:srgbClr val="000000"/>
                          </a:solidFill>
                          <a:effectLst/>
                          <a:latin typeface="Calibri" panose="020F0502020204030204" pitchFamily="34" charset="0"/>
                        </a:rPr>
                        <a:t>1.0040</a:t>
                      </a: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191754">
                <a:tc>
                  <a:txBody>
                    <a:bodyPr/>
                    <a:lstStyle/>
                    <a:p>
                      <a:pPr algn="ctr" rtl="0" fontAlgn="ctr"/>
                      <a:r>
                        <a:rPr lang="en-US" sz="800" b="0" i="0" u="none" strike="noStrike" dirty="0">
                          <a:solidFill>
                            <a:schemeClr val="tx1"/>
                          </a:solidFill>
                          <a:effectLst/>
                          <a:latin typeface="+mn-lt"/>
                        </a:rPr>
                        <a:t>2021/22</a:t>
                      </a:r>
                    </a:p>
                  </a:txBody>
                  <a:tcPr marL="7620" marR="7620" marT="76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chemeClr val="tx1"/>
                          </a:solidFill>
                          <a:effectLst/>
                          <a:latin typeface="+mn-lt"/>
                        </a:rPr>
                        <a:t>(4.42)</a:t>
                      </a: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MY" sz="800" b="0" i="0" u="none" strike="noStrike" dirty="0">
                          <a:solidFill>
                            <a:schemeClr val="tx1"/>
                          </a:solidFill>
                          <a:effectLst/>
                          <a:latin typeface="+mn-lt"/>
                        </a:rPr>
                        <a:t>(8.69)</a:t>
                      </a: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mn-lt"/>
                        </a:rPr>
                        <a:t>1.81</a:t>
                      </a:r>
                    </a:p>
                  </a:txBody>
                  <a:tcPr marL="7620" marR="7620" marT="76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MY" sz="800" b="0" i="0" u="none" strike="noStrike" dirty="0">
                          <a:solidFill>
                            <a:srgbClr val="000000"/>
                          </a:solidFill>
                          <a:effectLst/>
                          <a:latin typeface="Calibri" panose="020F0502020204030204" pitchFamily="34" charset="0"/>
                        </a:rPr>
                        <a:t>1.1656</a:t>
                      </a: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MY" sz="800" b="0" i="0" u="none" strike="noStrike" dirty="0">
                          <a:solidFill>
                            <a:srgbClr val="000000"/>
                          </a:solidFill>
                          <a:effectLst/>
                          <a:latin typeface="Calibri" panose="020F0502020204030204" pitchFamily="34" charset="0"/>
                        </a:rPr>
                        <a:t>1.0291</a:t>
                      </a: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6434868"/>
                  </a:ext>
                </a:extLst>
              </a:tr>
            </a:tbl>
          </a:graphicData>
        </a:graphic>
      </p:graphicFrame>
      <p:sp>
        <p:nvSpPr>
          <p:cNvPr id="46" name="Rectangle 45"/>
          <p:cNvSpPr/>
          <p:nvPr/>
        </p:nvSpPr>
        <p:spPr>
          <a:xfrm>
            <a:off x="810224" y="-8541"/>
            <a:ext cx="6046186" cy="64446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811814" y="506444"/>
            <a:ext cx="6046186" cy="515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822960" y="72628"/>
            <a:ext cx="3649782" cy="338554"/>
          </a:xfrm>
          <a:prstGeom prst="rect">
            <a:avLst/>
          </a:prstGeom>
          <a:noFill/>
        </p:spPr>
        <p:txBody>
          <a:bodyPr wrap="none" rtlCol="0">
            <a:spAutoFit/>
          </a:bodyPr>
          <a:lstStyle/>
          <a:p>
            <a:r>
              <a:rPr lang="en-US" sz="1600" b="1" dirty="0"/>
              <a:t>TAKAFUL IKHLAS FAMILY GROWTH FUND</a:t>
            </a:r>
          </a:p>
        </p:txBody>
      </p:sp>
      <p:pic>
        <p:nvPicPr>
          <p:cNvPr id="55" name="Picture 2914" descr="logo_ikhlas"/>
          <p:cNvPicPr>
            <a:picLocks noChangeAspect="1" noChangeArrowheads="1"/>
          </p:cNvPicPr>
          <p:nvPr/>
        </p:nvPicPr>
        <p:blipFill>
          <a:blip r:embed="rId4" cstate="print"/>
          <a:srcRect/>
          <a:stretch>
            <a:fillRect/>
          </a:stretch>
        </p:blipFill>
        <p:spPr bwMode="auto">
          <a:xfrm>
            <a:off x="53340" y="27401"/>
            <a:ext cx="672660" cy="622177"/>
          </a:xfrm>
          <a:prstGeom prst="rect">
            <a:avLst/>
          </a:prstGeom>
          <a:noFill/>
          <a:ln w="9525">
            <a:noFill/>
            <a:miter lim="800000"/>
            <a:headEnd/>
            <a:tailEnd/>
          </a:ln>
        </p:spPr>
      </p:pic>
      <p:pic>
        <p:nvPicPr>
          <p:cNvPr id="60" name="Picture 11" descr="lin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632" y="8810625"/>
            <a:ext cx="6874042"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6" name="TextBox 65"/>
          <p:cNvSpPr txBox="1"/>
          <p:nvPr/>
        </p:nvSpPr>
        <p:spPr>
          <a:xfrm>
            <a:off x="76200" y="1390881"/>
            <a:ext cx="1186543" cy="261610"/>
          </a:xfrm>
          <a:prstGeom prst="rect">
            <a:avLst/>
          </a:prstGeom>
          <a:noFill/>
        </p:spPr>
        <p:txBody>
          <a:bodyPr wrap="none" rtlCol="0">
            <a:spAutoFit/>
          </a:bodyPr>
          <a:lstStyle/>
          <a:p>
            <a:r>
              <a:rPr lang="en-US" sz="1100" b="1" dirty="0"/>
              <a:t>TARGET MARKET</a:t>
            </a:r>
          </a:p>
        </p:txBody>
      </p:sp>
      <p:graphicFrame>
        <p:nvGraphicFramePr>
          <p:cNvPr id="3" name="Table 2">
            <a:extLst>
              <a:ext uri="{FF2B5EF4-FFF2-40B4-BE49-F238E27FC236}">
                <a16:creationId xmlns:a16="http://schemas.microsoft.com/office/drawing/2014/main" id="{D368AE4B-AD96-483F-A71A-800C5CFF6FE5}"/>
              </a:ext>
            </a:extLst>
          </p:cNvPr>
          <p:cNvGraphicFramePr>
            <a:graphicFrameLocks noGrp="1"/>
          </p:cNvGraphicFramePr>
          <p:nvPr>
            <p:extLst>
              <p:ext uri="{D42A27DB-BD31-4B8C-83A1-F6EECF244321}">
                <p14:modId xmlns:p14="http://schemas.microsoft.com/office/powerpoint/2010/main" val="2000637974"/>
              </p:ext>
            </p:extLst>
          </p:nvPr>
        </p:nvGraphicFramePr>
        <p:xfrm>
          <a:off x="3581400" y="3713433"/>
          <a:ext cx="2796539" cy="334250"/>
        </p:xfrm>
        <a:graphic>
          <a:graphicData uri="http://schemas.openxmlformats.org/drawingml/2006/table">
            <a:tbl>
              <a:tblPr firstRow="1" bandRow="1"/>
              <a:tblGrid>
                <a:gridCol w="821876">
                  <a:extLst>
                    <a:ext uri="{9D8B030D-6E8A-4147-A177-3AD203B41FA5}">
                      <a16:colId xmlns:a16="http://schemas.microsoft.com/office/drawing/2014/main" val="937614315"/>
                    </a:ext>
                  </a:extLst>
                </a:gridCol>
                <a:gridCol w="689424">
                  <a:extLst>
                    <a:ext uri="{9D8B030D-6E8A-4147-A177-3AD203B41FA5}">
                      <a16:colId xmlns:a16="http://schemas.microsoft.com/office/drawing/2014/main" val="3247051925"/>
                    </a:ext>
                  </a:extLst>
                </a:gridCol>
                <a:gridCol w="584200">
                  <a:extLst>
                    <a:ext uri="{9D8B030D-6E8A-4147-A177-3AD203B41FA5}">
                      <a16:colId xmlns:a16="http://schemas.microsoft.com/office/drawing/2014/main" val="1530786892"/>
                    </a:ext>
                  </a:extLst>
                </a:gridCol>
                <a:gridCol w="701039">
                  <a:extLst>
                    <a:ext uri="{9D8B030D-6E8A-4147-A177-3AD203B41FA5}">
                      <a16:colId xmlns:a16="http://schemas.microsoft.com/office/drawing/2014/main" val="3128796635"/>
                    </a:ext>
                  </a:extLst>
                </a:gridCol>
              </a:tblGrid>
              <a:tr h="163633">
                <a:tc>
                  <a:txBody>
                    <a:bodyPr/>
                    <a:lstStyle/>
                    <a:p>
                      <a:pPr algn="l" fontAlgn="b"/>
                      <a:endParaRPr lang="en-US" sz="1100" b="0" i="0" u="none" strike="noStrike" dirty="0">
                        <a:solidFill>
                          <a:schemeClr val="tx1"/>
                        </a:solidFill>
                        <a:effectLst/>
                        <a:latin typeface="Calibri" panose="020F0502020204030204" pitchFamily="34" charset="0"/>
                      </a:endParaRPr>
                    </a:p>
                  </a:txBody>
                  <a:tcPr marL="9525" marR="9525" marT="9525" marB="0" anchor="ctr">
                    <a:lnL>
                      <a:noFill/>
                    </a:lnL>
                    <a:lnR>
                      <a:noFill/>
                    </a:lnR>
                    <a:lnT>
                      <a:noFill/>
                    </a:lnT>
                    <a:lnB>
                      <a:noFill/>
                    </a:lnB>
                    <a:solidFill>
                      <a:schemeClr val="bg1"/>
                    </a:solidFill>
                  </a:tcPr>
                </a:tc>
                <a:tc>
                  <a:txBody>
                    <a:bodyPr/>
                    <a:lstStyle/>
                    <a:p>
                      <a:pPr algn="ctr" rtl="0" fontAlgn="b"/>
                      <a:r>
                        <a:rPr lang="en-US" sz="800" b="0" i="0" u="sng" strike="noStrike" dirty="0">
                          <a:solidFill>
                            <a:schemeClr val="tx1"/>
                          </a:solidFill>
                          <a:effectLst/>
                          <a:latin typeface="Calibri" panose="020F0502020204030204" pitchFamily="34" charset="0"/>
                        </a:rPr>
                        <a:t>Equities</a:t>
                      </a:r>
                    </a:p>
                  </a:txBody>
                  <a:tcPr marL="9525" marR="9525" marT="9525" marB="0" anchor="ctr">
                    <a:lnL>
                      <a:noFill/>
                    </a:lnL>
                    <a:lnR>
                      <a:noFill/>
                    </a:lnR>
                    <a:lnT>
                      <a:noFill/>
                    </a:lnT>
                    <a:lnB>
                      <a:noFill/>
                    </a:lnB>
                    <a:solidFill>
                      <a:schemeClr val="bg1"/>
                    </a:solidFill>
                  </a:tcPr>
                </a:tc>
                <a:tc>
                  <a:txBody>
                    <a:bodyPr/>
                    <a:lstStyle/>
                    <a:p>
                      <a:pPr algn="ctr" rtl="0" fontAlgn="b"/>
                      <a:r>
                        <a:rPr lang="en-US" sz="800" b="0" i="0" u="sng" strike="noStrike" dirty="0">
                          <a:solidFill>
                            <a:schemeClr val="tx1"/>
                          </a:solidFill>
                          <a:effectLst/>
                          <a:latin typeface="Calibri" panose="020F0502020204030204" pitchFamily="34" charset="0"/>
                        </a:rPr>
                        <a:t>Cash</a:t>
                      </a:r>
                    </a:p>
                  </a:txBody>
                  <a:tcPr marL="9525" marR="9525" marT="9525" marB="0" anchor="ctr">
                    <a:lnL>
                      <a:noFill/>
                    </a:lnL>
                    <a:lnR>
                      <a:noFill/>
                    </a:lnR>
                    <a:lnT>
                      <a:noFill/>
                    </a:lnT>
                    <a:lnB>
                      <a:noFill/>
                    </a:lnB>
                    <a:solidFill>
                      <a:schemeClr val="bg1"/>
                    </a:solidFill>
                  </a:tcPr>
                </a:tc>
                <a:tc>
                  <a:txBody>
                    <a:bodyPr/>
                    <a:lstStyle/>
                    <a:p>
                      <a:pPr algn="ctr" rtl="0" fontAlgn="b"/>
                      <a:endParaRPr lang="en-US" sz="800" b="0" i="0" u="sng" strike="noStrike" dirty="0">
                        <a:solidFill>
                          <a:schemeClr val="tx1"/>
                        </a:solidFill>
                        <a:effectLst/>
                        <a:latin typeface="Calibri" panose="020F0502020204030204" pitchFamily="34" charset="0"/>
                      </a:endParaRPr>
                    </a:p>
                  </a:txBody>
                  <a:tcPr marL="9525" marR="9525" marT="9525" marB="0" anchor="ctr">
                    <a:lnL>
                      <a:noFill/>
                    </a:lnL>
                    <a:lnR>
                      <a:noFill/>
                    </a:lnR>
                    <a:lnT>
                      <a:noFill/>
                    </a:lnT>
                    <a:lnB>
                      <a:noFill/>
                    </a:lnB>
                    <a:solidFill>
                      <a:schemeClr val="bg1"/>
                    </a:solidFill>
                  </a:tcPr>
                </a:tc>
                <a:extLst>
                  <a:ext uri="{0D108BD9-81ED-4DB2-BD59-A6C34878D82A}">
                    <a16:rowId xmlns:a16="http://schemas.microsoft.com/office/drawing/2014/main" val="1024102318"/>
                  </a:ext>
                </a:extLst>
              </a:tr>
              <a:tr h="157085">
                <a:tc>
                  <a:txBody>
                    <a:bodyPr/>
                    <a:lstStyle/>
                    <a:p>
                      <a:pPr algn="ctr" rtl="0" fontAlgn="b"/>
                      <a:r>
                        <a:rPr lang="en-US" sz="800" b="0" i="0" u="none" strike="noStrike" dirty="0">
                          <a:solidFill>
                            <a:schemeClr val="tx1"/>
                          </a:solidFill>
                          <a:effectLst/>
                          <a:latin typeface="Calibri" panose="020F0502020204030204" pitchFamily="34" charset="0"/>
                        </a:rPr>
                        <a:t>          %</a:t>
                      </a:r>
                    </a:p>
                  </a:txBody>
                  <a:tcPr marL="9525" marR="9525" marT="9525" marB="0" anchor="ctr">
                    <a:lnL>
                      <a:noFill/>
                    </a:lnL>
                    <a:lnR>
                      <a:noFill/>
                    </a:lnR>
                    <a:lnT>
                      <a:noFill/>
                    </a:lnT>
                    <a:lnB>
                      <a:noFill/>
                    </a:lnB>
                    <a:solidFill>
                      <a:schemeClr val="bg1"/>
                    </a:solidFill>
                  </a:tcPr>
                </a:tc>
                <a:tc>
                  <a:txBody>
                    <a:bodyPr/>
                    <a:lstStyle/>
                    <a:p>
                      <a:pPr algn="ctr" rtl="0" fontAlgn="b"/>
                      <a:r>
                        <a:rPr lang="en-US" sz="800" b="0" i="0" u="none" strike="noStrike" dirty="0">
                          <a:solidFill>
                            <a:schemeClr val="tx1"/>
                          </a:solidFill>
                          <a:effectLst/>
                          <a:latin typeface="Calibri" panose="020F0502020204030204" pitchFamily="34" charset="0"/>
                        </a:rPr>
                        <a:t>93.68</a:t>
                      </a:r>
                    </a:p>
                  </a:txBody>
                  <a:tcPr marL="9525" marR="9525" marT="9525" marB="0" anchor="ctr">
                    <a:lnL>
                      <a:noFill/>
                    </a:lnL>
                    <a:lnR>
                      <a:noFill/>
                    </a:lnR>
                    <a:lnT>
                      <a:noFill/>
                    </a:lnT>
                    <a:lnB>
                      <a:noFill/>
                    </a:lnB>
                    <a:solidFill>
                      <a:schemeClr val="bg1"/>
                    </a:solidFill>
                  </a:tcPr>
                </a:tc>
                <a:tc>
                  <a:txBody>
                    <a:bodyPr/>
                    <a:lstStyle/>
                    <a:p>
                      <a:pPr algn="ctr" rtl="0" fontAlgn="b"/>
                      <a:r>
                        <a:rPr lang="en-US" sz="800" dirty="0"/>
                        <a:t>6.32</a:t>
                      </a:r>
                    </a:p>
                  </a:txBody>
                  <a:tcPr marL="9525" marR="9525" marT="9525" marB="0" anchor="ctr">
                    <a:lnL>
                      <a:noFill/>
                    </a:lnL>
                    <a:lnR>
                      <a:noFill/>
                    </a:lnR>
                    <a:lnT>
                      <a:noFill/>
                    </a:lnT>
                    <a:lnB>
                      <a:noFill/>
                    </a:lnB>
                    <a:solidFill>
                      <a:schemeClr val="bg1"/>
                    </a:solidFill>
                  </a:tcPr>
                </a:tc>
                <a:tc>
                  <a:txBody>
                    <a:bodyPr/>
                    <a:lstStyle/>
                    <a:p>
                      <a:pPr algn="ctr" rtl="0" fontAlgn="b"/>
                      <a:endParaRPr lang="en-US" sz="800" dirty="0"/>
                    </a:p>
                  </a:txBody>
                  <a:tcPr marL="9525" marR="9525" marT="9525" marB="0" anchor="ctr">
                    <a:lnL>
                      <a:noFill/>
                    </a:lnL>
                    <a:lnR>
                      <a:noFill/>
                    </a:lnR>
                    <a:lnT>
                      <a:noFill/>
                    </a:lnT>
                    <a:lnB>
                      <a:noFill/>
                    </a:lnB>
                    <a:noFill/>
                  </a:tcPr>
                </a:tc>
                <a:extLst>
                  <a:ext uri="{0D108BD9-81ED-4DB2-BD59-A6C34878D82A}">
                    <a16:rowId xmlns:a16="http://schemas.microsoft.com/office/drawing/2014/main" val="1217487513"/>
                  </a:ext>
                </a:extLst>
              </a:tr>
            </a:tbl>
          </a:graphicData>
        </a:graphic>
      </p:graphicFrame>
      <p:graphicFrame>
        <p:nvGraphicFramePr>
          <p:cNvPr id="44" name="Table 43"/>
          <p:cNvGraphicFramePr>
            <a:graphicFrameLocks noGrp="1"/>
          </p:cNvGraphicFramePr>
          <p:nvPr>
            <p:extLst>
              <p:ext uri="{D42A27DB-BD31-4B8C-83A1-F6EECF244321}">
                <p14:modId xmlns:p14="http://schemas.microsoft.com/office/powerpoint/2010/main" val="2701384320"/>
              </p:ext>
            </p:extLst>
          </p:nvPr>
        </p:nvGraphicFramePr>
        <p:xfrm>
          <a:off x="3266591" y="2648368"/>
          <a:ext cx="3591406" cy="761766"/>
        </p:xfrm>
        <a:graphic>
          <a:graphicData uri="http://schemas.openxmlformats.org/drawingml/2006/table">
            <a:tbl>
              <a:tblPr/>
              <a:tblGrid>
                <a:gridCol w="768712">
                  <a:extLst>
                    <a:ext uri="{9D8B030D-6E8A-4147-A177-3AD203B41FA5}">
                      <a16:colId xmlns:a16="http://schemas.microsoft.com/office/drawing/2014/main" val="20000"/>
                    </a:ext>
                  </a:extLst>
                </a:gridCol>
                <a:gridCol w="548857">
                  <a:extLst>
                    <a:ext uri="{9D8B030D-6E8A-4147-A177-3AD203B41FA5}">
                      <a16:colId xmlns:a16="http://schemas.microsoft.com/office/drawing/2014/main" val="20001"/>
                    </a:ext>
                  </a:extLst>
                </a:gridCol>
                <a:gridCol w="627266">
                  <a:extLst>
                    <a:ext uri="{9D8B030D-6E8A-4147-A177-3AD203B41FA5}">
                      <a16:colId xmlns:a16="http://schemas.microsoft.com/office/drawing/2014/main" val="20002"/>
                    </a:ext>
                  </a:extLst>
                </a:gridCol>
                <a:gridCol w="548857">
                  <a:extLst>
                    <a:ext uri="{9D8B030D-6E8A-4147-A177-3AD203B41FA5}">
                      <a16:colId xmlns:a16="http://schemas.microsoft.com/office/drawing/2014/main" val="20003"/>
                    </a:ext>
                  </a:extLst>
                </a:gridCol>
                <a:gridCol w="548857">
                  <a:extLst>
                    <a:ext uri="{9D8B030D-6E8A-4147-A177-3AD203B41FA5}">
                      <a16:colId xmlns:a16="http://schemas.microsoft.com/office/drawing/2014/main" val="20004"/>
                    </a:ext>
                  </a:extLst>
                </a:gridCol>
                <a:gridCol w="548857">
                  <a:extLst>
                    <a:ext uri="{9D8B030D-6E8A-4147-A177-3AD203B41FA5}">
                      <a16:colId xmlns:a16="http://schemas.microsoft.com/office/drawing/2014/main" val="20005"/>
                    </a:ext>
                  </a:extLst>
                </a:gridCol>
              </a:tblGrid>
              <a:tr h="228972">
                <a:tc>
                  <a:txBody>
                    <a:bodyPr/>
                    <a:lstStyle/>
                    <a:p>
                      <a:pPr algn="ctr" fontAlgn="b"/>
                      <a:r>
                        <a:rPr lang="en-US" sz="800" b="0" i="0" u="none" strike="noStrike" dirty="0">
                          <a:solidFill>
                            <a:schemeClr val="tx1"/>
                          </a:solidFill>
                          <a:latin typeface="Calibri"/>
                        </a:rPr>
                        <a:t> </a:t>
                      </a:r>
                    </a:p>
                  </a:txBody>
                  <a:tcPr marL="7434" marR="7434" marT="7438"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sng" strike="noStrike" cap="none" normalizeH="0" baseline="0" dirty="0">
                          <a:ln>
                            <a:noFill/>
                          </a:ln>
                          <a:solidFill>
                            <a:schemeClr val="tx1"/>
                          </a:solidFill>
                          <a:effectLst/>
                          <a:latin typeface="Calibri" pitchFamily="34" charset="0"/>
                          <a:ea typeface="MS PGothic" pitchFamily="34" charset="-128"/>
                        </a:rPr>
                        <a:t>2022</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a:t>
                      </a: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sng" strike="noStrike" cap="none" normalizeH="0" baseline="0" dirty="0">
                          <a:ln>
                            <a:noFill/>
                          </a:ln>
                          <a:solidFill>
                            <a:schemeClr val="tx1"/>
                          </a:solidFill>
                          <a:effectLst/>
                          <a:latin typeface="Calibri" pitchFamily="34" charset="0"/>
                          <a:ea typeface="MS PGothic" pitchFamily="34" charset="-128"/>
                        </a:rPr>
                        <a:t>2021</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a:t>
                      </a: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sng" strike="noStrike" cap="none" normalizeH="0" baseline="0" dirty="0">
                          <a:ln>
                            <a:noFill/>
                          </a:ln>
                          <a:solidFill>
                            <a:schemeClr val="tx1"/>
                          </a:solidFill>
                          <a:effectLst/>
                          <a:latin typeface="Calibri" pitchFamily="34" charset="0"/>
                          <a:ea typeface="MS PGothic" pitchFamily="34" charset="-128"/>
                        </a:rPr>
                        <a:t>2020</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a:t>
                      </a: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sng" strike="noStrike" cap="none" normalizeH="0" baseline="0" dirty="0">
                          <a:ln>
                            <a:noFill/>
                          </a:ln>
                          <a:solidFill>
                            <a:schemeClr val="tx1"/>
                          </a:solidFill>
                          <a:effectLst/>
                          <a:latin typeface="Calibri" pitchFamily="34" charset="0"/>
                          <a:ea typeface="MS PGothic" pitchFamily="34" charset="-128"/>
                        </a:rPr>
                        <a:t>2019</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a:t>
                      </a: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sng" strike="noStrike" cap="none" normalizeH="0" baseline="0" dirty="0">
                          <a:ln>
                            <a:noFill/>
                          </a:ln>
                          <a:solidFill>
                            <a:schemeClr val="tx1"/>
                          </a:solidFill>
                          <a:effectLst/>
                          <a:latin typeface="Calibri" pitchFamily="34" charset="0"/>
                          <a:ea typeface="MS PGothic" pitchFamily="34" charset="-128"/>
                        </a:rPr>
                        <a:t>2018</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a:t>
                      </a: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71822">
                <a:tc>
                  <a:txBody>
                    <a:bodyPr/>
                    <a:lstStyle/>
                    <a:p>
                      <a:pPr marL="0" marR="0" lvl="0" indent="0" algn="l"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S PGothic" pitchFamily="34" charset="-128"/>
                        </a:rPr>
                        <a:t>Target Fund </a:t>
                      </a:r>
                    </a:p>
                  </a:txBody>
                  <a:tcPr marL="91451" marR="91451" marT="45681" marB="45681"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S PGothic" pitchFamily="34" charset="-128"/>
                        </a:rPr>
                        <a:t>(9.03)</a:t>
                      </a: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S PGothic" pitchFamily="34" charset="-128"/>
                        </a:rPr>
                        <a:t>(6.16)</a:t>
                      </a: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S PGothic" pitchFamily="34" charset="-128"/>
                        </a:rPr>
                        <a:t>(0.24)</a:t>
                      </a: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S PGothic" pitchFamily="34" charset="-128"/>
                        </a:rPr>
                        <a:t>4.80</a:t>
                      </a: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S PGothic" pitchFamily="34" charset="-128"/>
                        </a:rPr>
                        <a:t>(15.41)</a:t>
                      </a: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44594">
                <a:tc>
                  <a:txBody>
                    <a:bodyPr/>
                    <a:lstStyle/>
                    <a:p>
                      <a:pPr marL="0" marR="0" lvl="0" indent="0" algn="l"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S PGothic" pitchFamily="34" charset="-128"/>
                        </a:rPr>
                        <a:t>Benchmark </a:t>
                      </a:r>
                    </a:p>
                  </a:txBody>
                  <a:tcPr marL="91451" marR="91451" marT="45681" marB="45681"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S PGothic" pitchFamily="34" charset="-128"/>
                        </a:rPr>
                        <a:t>(10.80)</a:t>
                      </a: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S PGothic" pitchFamily="34" charset="-128"/>
                        </a:rPr>
                        <a:t>(6.81)</a:t>
                      </a: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S PGothic" pitchFamily="34" charset="-128"/>
                        </a:rPr>
                        <a:t>10.14</a:t>
                      </a: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S PGothic" pitchFamily="34" charset="-128"/>
                        </a:rPr>
                        <a:t>3.86</a:t>
                      </a: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S PGothic" pitchFamily="34" charset="-128"/>
                        </a:rPr>
                        <a:t>(13.52)</a:t>
                      </a: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
        <p:nvSpPr>
          <p:cNvPr id="45" name="TextBox 44">
            <a:extLst>
              <a:ext uri="{FF2B5EF4-FFF2-40B4-BE49-F238E27FC236}">
                <a16:creationId xmlns:a16="http://schemas.microsoft.com/office/drawing/2014/main" id="{D20F839D-9517-467D-8D04-FC70C99FAD83}"/>
              </a:ext>
            </a:extLst>
          </p:cNvPr>
          <p:cNvSpPr txBox="1"/>
          <p:nvPr/>
        </p:nvSpPr>
        <p:spPr>
          <a:xfrm>
            <a:off x="5092974" y="67247"/>
            <a:ext cx="1443665" cy="338554"/>
          </a:xfrm>
          <a:prstGeom prst="rect">
            <a:avLst/>
          </a:prstGeom>
          <a:noFill/>
        </p:spPr>
        <p:txBody>
          <a:bodyPr wrap="none" rtlCol="0">
            <a:spAutoFit/>
          </a:bodyPr>
          <a:lstStyle/>
          <a:p>
            <a:r>
              <a:rPr lang="en-US" sz="1600" b="1" dirty="0"/>
              <a:t>JANUARY 2023</a:t>
            </a:r>
          </a:p>
        </p:txBody>
      </p:sp>
      <p:graphicFrame>
        <p:nvGraphicFramePr>
          <p:cNvPr id="72" name="Table 71">
            <a:extLst>
              <a:ext uri="{FF2B5EF4-FFF2-40B4-BE49-F238E27FC236}">
                <a16:creationId xmlns:a16="http://schemas.microsoft.com/office/drawing/2014/main" id="{BFFC9894-6D77-400E-860C-63AB8D7CD234}"/>
              </a:ext>
            </a:extLst>
          </p:cNvPr>
          <p:cNvGraphicFramePr>
            <a:graphicFrameLocks noGrp="1"/>
          </p:cNvGraphicFramePr>
          <p:nvPr>
            <p:extLst>
              <p:ext uri="{D42A27DB-BD31-4B8C-83A1-F6EECF244321}">
                <p14:modId xmlns:p14="http://schemas.microsoft.com/office/powerpoint/2010/main" val="2477444236"/>
              </p:ext>
            </p:extLst>
          </p:nvPr>
        </p:nvGraphicFramePr>
        <p:xfrm>
          <a:off x="70435" y="4269105"/>
          <a:ext cx="1659134" cy="1186442"/>
        </p:xfrm>
        <a:graphic>
          <a:graphicData uri="http://schemas.openxmlformats.org/drawingml/2006/table">
            <a:tbl>
              <a:tblPr/>
              <a:tblGrid>
                <a:gridCol w="1394849">
                  <a:extLst>
                    <a:ext uri="{9D8B030D-6E8A-4147-A177-3AD203B41FA5}">
                      <a16:colId xmlns:a16="http://schemas.microsoft.com/office/drawing/2014/main" val="20000"/>
                    </a:ext>
                  </a:extLst>
                </a:gridCol>
                <a:gridCol w="264285">
                  <a:extLst>
                    <a:ext uri="{9D8B030D-6E8A-4147-A177-3AD203B41FA5}">
                      <a16:colId xmlns:a16="http://schemas.microsoft.com/office/drawing/2014/main" val="20001"/>
                    </a:ext>
                  </a:extLst>
                </a:gridCol>
              </a:tblGrid>
              <a:tr h="2396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MY" sz="700" b="0" i="0" u="none" strike="noStrike" kern="1200" baseline="0" dirty="0">
                          <a:solidFill>
                            <a:schemeClr val="tx1"/>
                          </a:solidFill>
                          <a:latin typeface="+mn-lt"/>
                          <a:ea typeface="+mn-ea"/>
                          <a:cs typeface="+mn-cs"/>
                        </a:rPr>
                        <a:t>Tenaga </a:t>
                      </a:r>
                      <a:r>
                        <a:rPr lang="en-MY" sz="700" b="0" i="0" u="none" strike="noStrike" kern="1200" baseline="0" dirty="0" err="1">
                          <a:solidFill>
                            <a:schemeClr val="tx1"/>
                          </a:solidFill>
                          <a:latin typeface="+mn-lt"/>
                          <a:ea typeface="+mn-ea"/>
                          <a:cs typeface="+mn-cs"/>
                        </a:rPr>
                        <a:t>Nasional</a:t>
                      </a:r>
                      <a:r>
                        <a:rPr lang="en-MY" sz="700" b="0" i="0" u="none" strike="noStrike" kern="1200" baseline="0" dirty="0">
                          <a:solidFill>
                            <a:schemeClr val="tx1"/>
                          </a:solidFill>
                          <a:latin typeface="+mn-lt"/>
                          <a:ea typeface="+mn-ea"/>
                          <a:cs typeface="+mn-cs"/>
                        </a:rPr>
                        <a:t> </a:t>
                      </a:r>
                      <a:r>
                        <a:rPr lang="en-MY" sz="700" b="0" i="0" u="none" strike="noStrike" kern="1200" baseline="0" dirty="0" err="1">
                          <a:solidFill>
                            <a:schemeClr val="tx1"/>
                          </a:solidFill>
                          <a:latin typeface="+mn-lt"/>
                          <a:ea typeface="+mn-ea"/>
                          <a:cs typeface="+mn-cs"/>
                        </a:rPr>
                        <a:t>Bhd</a:t>
                      </a:r>
                      <a:endParaRPr lang="en-MY" sz="700" b="0" i="0" u="none" strike="noStrike" kern="1200" baseline="0" dirty="0">
                        <a:solidFill>
                          <a:schemeClr val="tx1"/>
                        </a:solidFill>
                        <a:latin typeface="+mn-lt"/>
                        <a:ea typeface="+mn-ea"/>
                        <a:cs typeface="+mn-cs"/>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MY" sz="700" dirty="0"/>
                        <a:t>7.76</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31517">
                <a:tc>
                  <a:txBody>
                    <a:bodyPr/>
                    <a:lstStyle/>
                    <a:p>
                      <a:r>
                        <a:rPr lang="en-MY" sz="700" b="0" i="0" u="none" strike="noStrike" kern="1200" baseline="0" dirty="0">
                          <a:solidFill>
                            <a:schemeClr val="tx1"/>
                          </a:solidFill>
                          <a:latin typeface="+mn-lt"/>
                          <a:ea typeface="+mn-ea"/>
                          <a:cs typeface="+mn-cs"/>
                        </a:rPr>
                        <a:t>Press Metal Aluminium </a:t>
                      </a:r>
                      <a:r>
                        <a:rPr lang="en-MY" sz="700" b="0" i="0" u="none" strike="noStrike" kern="1200" baseline="0" dirty="0" err="1">
                          <a:solidFill>
                            <a:schemeClr val="tx1"/>
                          </a:solidFill>
                          <a:latin typeface="+mn-lt"/>
                          <a:ea typeface="+mn-ea"/>
                          <a:cs typeface="+mn-cs"/>
                        </a:rPr>
                        <a:t>Hldg</a:t>
                      </a:r>
                      <a:r>
                        <a:rPr lang="en-MY" sz="700" b="0" i="0" u="none" strike="noStrike" kern="1200" baseline="0" dirty="0">
                          <a:solidFill>
                            <a:schemeClr val="tx1"/>
                          </a:solidFill>
                          <a:latin typeface="+mn-lt"/>
                          <a:ea typeface="+mn-ea"/>
                          <a:cs typeface="+mn-cs"/>
                        </a:rPr>
                        <a:t> </a:t>
                      </a:r>
                      <a:r>
                        <a:rPr lang="en-MY" sz="700" b="0" i="0" u="none" strike="noStrike" kern="1200" baseline="0" dirty="0" err="1">
                          <a:solidFill>
                            <a:schemeClr val="tx1"/>
                          </a:solidFill>
                          <a:latin typeface="+mn-lt"/>
                          <a:ea typeface="+mn-ea"/>
                          <a:cs typeface="+mn-cs"/>
                        </a:rPr>
                        <a:t>Bhd</a:t>
                      </a:r>
                      <a:endParaRPr lang="en-MY" sz="700" b="0" i="0" u="none" strike="noStrike" kern="1200" baseline="0" dirty="0">
                        <a:solidFill>
                          <a:schemeClr val="tx1"/>
                        </a:solidFill>
                        <a:latin typeface="+mn-lt"/>
                        <a:ea typeface="+mn-ea"/>
                        <a:cs typeface="+mn-cs"/>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MY" sz="700" b="0" i="0" u="none" strike="noStrike" dirty="0">
                          <a:solidFill>
                            <a:schemeClr val="tx1"/>
                          </a:solidFill>
                          <a:effectLst/>
                          <a:latin typeface="Calibri" panose="020F0502020204030204" pitchFamily="34" charset="0"/>
                        </a:rPr>
                        <a:t>6.45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5320105"/>
                  </a:ext>
                </a:extLst>
              </a:tr>
              <a:tr h="207891">
                <a:tc>
                  <a:txBody>
                    <a:bodyPr/>
                    <a:lstStyle/>
                    <a:p>
                      <a:r>
                        <a:rPr lang="en-MY" sz="700" b="0" i="0" u="none" strike="noStrike" kern="1200" baseline="0" dirty="0">
                          <a:solidFill>
                            <a:schemeClr val="tx1"/>
                          </a:solidFill>
                          <a:latin typeface="+mn-lt"/>
                          <a:ea typeface="+mn-ea"/>
                          <a:cs typeface="+mn-cs"/>
                        </a:rPr>
                        <a:t>Petronas Chemicals Group </a:t>
                      </a:r>
                      <a:r>
                        <a:rPr lang="en-MY" sz="700" b="0" i="0" u="none" strike="noStrike" kern="1200" baseline="0" dirty="0" err="1">
                          <a:solidFill>
                            <a:schemeClr val="tx1"/>
                          </a:solidFill>
                          <a:latin typeface="+mn-lt"/>
                          <a:ea typeface="+mn-ea"/>
                          <a:cs typeface="+mn-cs"/>
                        </a:rPr>
                        <a:t>Bhd</a:t>
                      </a:r>
                      <a:endParaRPr lang="en-MY" sz="700" b="0" i="0" u="none" strike="noStrike" kern="1200" baseline="0" dirty="0">
                        <a:solidFill>
                          <a:schemeClr val="tx1"/>
                        </a:solidFill>
                        <a:latin typeface="+mn-lt"/>
                        <a:ea typeface="+mn-ea"/>
                        <a:cs typeface="+mn-cs"/>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MY" sz="700" b="0" i="0" u="none" strike="noStrike" dirty="0">
                          <a:solidFill>
                            <a:schemeClr val="tx1"/>
                          </a:solidFill>
                          <a:effectLst/>
                          <a:latin typeface="Calibri" panose="020F0502020204030204" pitchFamily="34" charset="0"/>
                        </a:rPr>
                        <a:t>4.95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56402387"/>
                  </a:ext>
                </a:extLst>
              </a:tr>
              <a:tr h="191468">
                <a:tc>
                  <a:txBody>
                    <a:bodyPr/>
                    <a:lstStyle/>
                    <a:p>
                      <a:r>
                        <a:rPr lang="en-MY" sz="700" b="0" i="0" u="none" strike="noStrike" kern="1200" baseline="0" dirty="0">
                          <a:solidFill>
                            <a:schemeClr val="tx1"/>
                          </a:solidFill>
                          <a:latin typeface="+mn-lt"/>
                          <a:ea typeface="+mn-ea"/>
                          <a:cs typeface="+mn-cs"/>
                        </a:rPr>
                        <a:t>Sime Darby Plantation </a:t>
                      </a:r>
                      <a:r>
                        <a:rPr lang="en-MY" sz="700" b="0" i="0" u="none" strike="noStrike" kern="1200" baseline="0" dirty="0" err="1">
                          <a:solidFill>
                            <a:schemeClr val="tx1"/>
                          </a:solidFill>
                          <a:latin typeface="+mn-lt"/>
                          <a:ea typeface="+mn-ea"/>
                          <a:cs typeface="+mn-cs"/>
                        </a:rPr>
                        <a:t>Bhd</a:t>
                      </a:r>
                      <a:endParaRPr lang="en-MY" sz="700" b="0" i="0" u="none" strike="noStrike" kern="1200" baseline="0" dirty="0">
                        <a:solidFill>
                          <a:schemeClr val="tx1"/>
                        </a:solidFill>
                        <a:latin typeface="+mn-lt"/>
                        <a:ea typeface="+mn-ea"/>
                        <a:cs typeface="+mn-cs"/>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MY" sz="700" b="0" i="0" u="none" strike="noStrike" dirty="0">
                          <a:solidFill>
                            <a:schemeClr val="tx1"/>
                          </a:solidFill>
                          <a:effectLst/>
                          <a:latin typeface="Calibri" panose="020F0502020204030204" pitchFamily="34" charset="0"/>
                        </a:rPr>
                        <a:t>4.24</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23682952"/>
                  </a:ext>
                </a:extLst>
              </a:tr>
              <a:tr h="154561">
                <a:tc>
                  <a:txBody>
                    <a:bodyPr/>
                    <a:lstStyle/>
                    <a:p>
                      <a:r>
                        <a:rPr lang="en-MY" sz="700" b="0" i="0" u="none" strike="noStrike" kern="1200" baseline="0" dirty="0">
                          <a:solidFill>
                            <a:schemeClr val="tx1"/>
                          </a:solidFill>
                          <a:latin typeface="+mn-lt"/>
                          <a:ea typeface="+mn-ea"/>
                          <a:cs typeface="+mn-cs"/>
                        </a:rPr>
                        <a:t>Telekom Malaysia </a:t>
                      </a:r>
                      <a:r>
                        <a:rPr lang="en-MY" sz="700" b="0" i="0" u="none" strike="noStrike" kern="1200" baseline="0" dirty="0" err="1">
                          <a:solidFill>
                            <a:schemeClr val="tx1"/>
                          </a:solidFill>
                          <a:latin typeface="+mn-lt"/>
                          <a:ea typeface="+mn-ea"/>
                          <a:cs typeface="+mn-cs"/>
                        </a:rPr>
                        <a:t>Bhd</a:t>
                      </a:r>
                      <a:endParaRPr lang="en-MY" sz="700" b="0" i="0" u="none" strike="noStrike" kern="1200" baseline="0" dirty="0">
                        <a:solidFill>
                          <a:schemeClr val="tx1"/>
                        </a:solidFill>
                        <a:latin typeface="+mn-lt"/>
                        <a:ea typeface="+mn-ea"/>
                        <a:cs typeface="+mn-cs"/>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MY" sz="700" b="0" i="0" u="none" strike="noStrike" dirty="0">
                          <a:solidFill>
                            <a:schemeClr val="tx1"/>
                          </a:solidFill>
                          <a:effectLst/>
                          <a:latin typeface="Calibri" panose="020F0502020204030204" pitchFamily="34" charset="0"/>
                        </a:rPr>
                        <a:t>3.91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28822654"/>
                  </a:ext>
                </a:extLst>
              </a:tr>
              <a:tr h="161328">
                <a:tc>
                  <a:txBody>
                    <a:bodyPr/>
                    <a:lstStyle/>
                    <a:p>
                      <a:endParaRPr lang="en-MY" sz="500" b="0" i="1" u="none" strike="noStrike" kern="1200" baseline="0" dirty="0">
                        <a:solidFill>
                          <a:schemeClr val="tx1"/>
                        </a:solidFill>
                        <a:latin typeface="+mn-lt"/>
                        <a:ea typeface="+mn-ea"/>
                        <a:cs typeface="+mn-cs"/>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MY" sz="700" b="0" i="0" u="none" strike="noStrike" dirty="0">
                        <a:solidFill>
                          <a:schemeClr val="tx1"/>
                        </a:solidFill>
                        <a:effectLst/>
                        <a:highlight>
                          <a:srgbClr val="FFFF00"/>
                        </a:highlight>
                        <a:latin typeface="Calibri" panose="020F0502020204030204" pitchFamily="34" charset="0"/>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27181523"/>
                  </a:ext>
                </a:extLst>
              </a:tr>
            </a:tbl>
          </a:graphicData>
        </a:graphic>
      </p:graphicFrame>
      <p:graphicFrame>
        <p:nvGraphicFramePr>
          <p:cNvPr id="74" name="Table 73">
            <a:extLst>
              <a:ext uri="{FF2B5EF4-FFF2-40B4-BE49-F238E27FC236}">
                <a16:creationId xmlns:a16="http://schemas.microsoft.com/office/drawing/2014/main" id="{2864DF9E-81BF-42A5-8336-38D9CE73C57F}"/>
              </a:ext>
            </a:extLst>
          </p:cNvPr>
          <p:cNvGraphicFramePr>
            <a:graphicFrameLocks noGrp="1"/>
          </p:cNvGraphicFramePr>
          <p:nvPr>
            <p:extLst>
              <p:ext uri="{D42A27DB-BD31-4B8C-83A1-F6EECF244321}">
                <p14:modId xmlns:p14="http://schemas.microsoft.com/office/powerpoint/2010/main" val="4157461024"/>
              </p:ext>
            </p:extLst>
          </p:nvPr>
        </p:nvGraphicFramePr>
        <p:xfrm>
          <a:off x="1770262" y="4256388"/>
          <a:ext cx="1438997" cy="1052815"/>
        </p:xfrm>
        <a:graphic>
          <a:graphicData uri="http://schemas.openxmlformats.org/drawingml/2006/table">
            <a:tbl>
              <a:tblPr/>
              <a:tblGrid>
                <a:gridCol w="1186298">
                  <a:extLst>
                    <a:ext uri="{9D8B030D-6E8A-4147-A177-3AD203B41FA5}">
                      <a16:colId xmlns:a16="http://schemas.microsoft.com/office/drawing/2014/main" val="20000"/>
                    </a:ext>
                  </a:extLst>
                </a:gridCol>
                <a:gridCol w="252699">
                  <a:extLst>
                    <a:ext uri="{9D8B030D-6E8A-4147-A177-3AD203B41FA5}">
                      <a16:colId xmlns:a16="http://schemas.microsoft.com/office/drawing/2014/main" val="20001"/>
                    </a:ext>
                  </a:extLst>
                </a:gridCol>
              </a:tblGrid>
              <a:tr h="210563">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MY" sz="800" u="none" strike="noStrike" dirty="0">
                          <a:solidFill>
                            <a:schemeClr val="tx1"/>
                          </a:solidFill>
                          <a:effectLst/>
                          <a:latin typeface="+mn-lt"/>
                        </a:rPr>
                        <a:t>Industrials</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800" b="0" i="0" u="none" strike="noStrike" dirty="0">
                          <a:solidFill>
                            <a:schemeClr val="tx1"/>
                          </a:solidFill>
                          <a:latin typeface="+mn-lt"/>
                        </a:rPr>
                        <a:t>20.49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210563">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MY" sz="800" u="none" strike="noStrike" dirty="0">
                          <a:solidFill>
                            <a:schemeClr val="tx1"/>
                          </a:solidFill>
                          <a:effectLst/>
                          <a:latin typeface="+mn-lt"/>
                        </a:rPr>
                        <a:t>Materials</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800" b="0" i="0" u="none" strike="noStrike" dirty="0">
                          <a:solidFill>
                            <a:schemeClr val="tx1"/>
                          </a:solidFill>
                          <a:latin typeface="+mn-lt"/>
                        </a:rPr>
                        <a:t>11.75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27707717"/>
                  </a:ext>
                </a:extLst>
              </a:tr>
              <a:tr h="210563">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MY" sz="800" u="none" strike="noStrike" dirty="0">
                          <a:solidFill>
                            <a:schemeClr val="tx1"/>
                          </a:solidFill>
                          <a:effectLst/>
                          <a:latin typeface="+mn-lt"/>
                        </a:rPr>
                        <a:t>Consumer Staples</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800" b="0" i="0" u="none" strike="noStrike" dirty="0">
                          <a:solidFill>
                            <a:schemeClr val="tx1"/>
                          </a:solidFill>
                          <a:latin typeface="+mn-lt"/>
                        </a:rPr>
                        <a:t>11.23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47207892"/>
                  </a:ext>
                </a:extLst>
              </a:tr>
              <a:tr h="210563">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MY" sz="800" u="none" strike="noStrike" dirty="0">
                          <a:solidFill>
                            <a:schemeClr val="tx1"/>
                          </a:solidFill>
                          <a:effectLst/>
                          <a:latin typeface="+mn-lt"/>
                        </a:rPr>
                        <a:t>Information Technology</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800" b="0" i="0" u="none" strike="noStrike" dirty="0">
                          <a:solidFill>
                            <a:schemeClr val="tx1"/>
                          </a:solidFill>
                          <a:latin typeface="+mn-lt"/>
                        </a:rPr>
                        <a:t>10.85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1831794"/>
                  </a:ext>
                </a:extLst>
              </a:tr>
              <a:tr h="210563">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MY" sz="800" u="none" strike="noStrike" dirty="0">
                          <a:solidFill>
                            <a:schemeClr val="tx1"/>
                          </a:solidFill>
                          <a:effectLst/>
                          <a:latin typeface="+mn-lt"/>
                        </a:rPr>
                        <a:t>Utilities</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800" b="0" i="0" u="none" strike="noStrike" dirty="0">
                          <a:solidFill>
                            <a:schemeClr val="tx1"/>
                          </a:solidFill>
                          <a:latin typeface="+mn-lt"/>
                        </a:rPr>
                        <a:t>9.87</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5468066"/>
                  </a:ext>
                </a:extLst>
              </a:tr>
            </a:tbl>
          </a:graphicData>
        </a:graphic>
      </p:graphicFrame>
      <p:sp>
        <p:nvSpPr>
          <p:cNvPr id="64" name="TextBox 63">
            <a:extLst>
              <a:ext uri="{FF2B5EF4-FFF2-40B4-BE49-F238E27FC236}">
                <a16:creationId xmlns:a16="http://schemas.microsoft.com/office/drawing/2014/main" id="{D0B4A546-048C-4F54-9CFA-FDAFB07AAFE6}"/>
              </a:ext>
            </a:extLst>
          </p:cNvPr>
          <p:cNvSpPr txBox="1"/>
          <p:nvPr/>
        </p:nvSpPr>
        <p:spPr>
          <a:xfrm>
            <a:off x="-76199" y="8941712"/>
            <a:ext cx="2895600" cy="215444"/>
          </a:xfrm>
          <a:prstGeom prst="rect">
            <a:avLst/>
          </a:prstGeom>
          <a:noFill/>
        </p:spPr>
        <p:txBody>
          <a:bodyPr wrap="square" rtlCol="0">
            <a:spAutoFit/>
          </a:bodyPr>
          <a:lstStyle/>
          <a:p>
            <a:pPr algn="ctr"/>
            <a:r>
              <a:rPr lang="en-US" sz="800" dirty="0"/>
              <a:t>A wholly-owned subsidiary of MNRB Holdings </a:t>
            </a:r>
            <a:r>
              <a:rPr lang="en-US" sz="800" dirty="0" err="1"/>
              <a:t>Berhad</a:t>
            </a:r>
            <a:endParaRPr lang="en-US" sz="800" dirty="0"/>
          </a:p>
        </p:txBody>
      </p:sp>
      <p:sp>
        <p:nvSpPr>
          <p:cNvPr id="71" name="TextBox 70">
            <a:extLst>
              <a:ext uri="{FF2B5EF4-FFF2-40B4-BE49-F238E27FC236}">
                <a16:creationId xmlns:a16="http://schemas.microsoft.com/office/drawing/2014/main" id="{61FD9E99-906C-4B78-9754-E5DFAFD00C81}"/>
              </a:ext>
            </a:extLst>
          </p:cNvPr>
          <p:cNvSpPr txBox="1"/>
          <p:nvPr/>
        </p:nvSpPr>
        <p:spPr>
          <a:xfrm>
            <a:off x="4934180" y="8929012"/>
            <a:ext cx="2090562" cy="215444"/>
          </a:xfrm>
          <a:prstGeom prst="rect">
            <a:avLst/>
          </a:prstGeom>
          <a:noFill/>
        </p:spPr>
        <p:txBody>
          <a:bodyPr wrap="square" rtlCol="0" anchor="ctr">
            <a:spAutoFit/>
          </a:bodyPr>
          <a:lstStyle/>
          <a:p>
            <a:pPr algn="ctr"/>
            <a:r>
              <a:rPr lang="en-US" sz="800" dirty="0"/>
              <a:t>www.takaful-ikhlas.com.my</a:t>
            </a:r>
          </a:p>
        </p:txBody>
      </p:sp>
      <p:graphicFrame>
        <p:nvGraphicFramePr>
          <p:cNvPr id="2" name="Chart 1">
            <a:extLst>
              <a:ext uri="{FF2B5EF4-FFF2-40B4-BE49-F238E27FC236}">
                <a16:creationId xmlns:a16="http://schemas.microsoft.com/office/drawing/2014/main" id="{9D600580-3F56-4BB4-8B27-C13851F6834F}"/>
              </a:ext>
            </a:extLst>
          </p:cNvPr>
          <p:cNvGraphicFramePr>
            <a:graphicFrameLocks/>
          </p:cNvGraphicFramePr>
          <p:nvPr>
            <p:extLst>
              <p:ext uri="{D42A27DB-BD31-4B8C-83A1-F6EECF244321}">
                <p14:modId xmlns:p14="http://schemas.microsoft.com/office/powerpoint/2010/main" val="1276676960"/>
              </p:ext>
            </p:extLst>
          </p:nvPr>
        </p:nvGraphicFramePr>
        <p:xfrm>
          <a:off x="3443288" y="936727"/>
          <a:ext cx="3359900" cy="2060459"/>
        </p:xfrm>
        <a:graphic>
          <a:graphicData uri="http://schemas.openxmlformats.org/drawingml/2006/chart">
            <c:chart xmlns:c="http://schemas.openxmlformats.org/drawingml/2006/chart" xmlns:r="http://schemas.openxmlformats.org/officeDocument/2006/relationships" r:id="rId6"/>
          </a:graphicData>
        </a:graphic>
      </p:graphicFrame>
      <p:sp>
        <p:nvSpPr>
          <p:cNvPr id="4" name="TextBox 8">
            <a:extLst>
              <a:ext uri="{FF2B5EF4-FFF2-40B4-BE49-F238E27FC236}">
                <a16:creationId xmlns:a16="http://schemas.microsoft.com/office/drawing/2014/main" id="{5C3B53E9-C96A-1B45-DEB0-022FAE8535E8}"/>
              </a:ext>
            </a:extLst>
          </p:cNvPr>
          <p:cNvSpPr txBox="1"/>
          <p:nvPr/>
        </p:nvSpPr>
        <p:spPr>
          <a:xfrm>
            <a:off x="6696292" y="2550609"/>
            <a:ext cx="175933" cy="351316"/>
          </a:xfrm>
          <a:prstGeom prst="rect">
            <a:avLst/>
          </a:prstGeom>
        </p:spPr>
        <p:txBody>
          <a:bodyPr vert="vert270" wrap="square"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600">
                <a:latin typeface="Arial" panose="020B0604020202020204" pitchFamily="34" charset="0"/>
                <a:cs typeface="Arial" panose="020B0604020202020204" pitchFamily="34" charset="0"/>
              </a:rPr>
              <a:t>Jan-23</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5"/>
          <p:cNvSpPr>
            <a:spLocks noChangeArrowheads="1"/>
          </p:cNvSpPr>
          <p:nvPr/>
        </p:nvSpPr>
        <p:spPr bwMode="auto">
          <a:xfrm>
            <a:off x="105271" y="2286000"/>
            <a:ext cx="3276600" cy="707886"/>
          </a:xfrm>
          <a:prstGeom prst="rect">
            <a:avLst/>
          </a:prstGeom>
          <a:noFill/>
          <a:ln w="9525">
            <a:noFill/>
            <a:miter lim="800000"/>
            <a:headEnd/>
            <a:tailEnd/>
          </a:ln>
        </p:spPr>
        <p:txBody>
          <a:bodyPr>
            <a:spAutoFit/>
          </a:bodyPr>
          <a:lstStyle/>
          <a:p>
            <a:r>
              <a:rPr lang="en-US" sz="800" dirty="0">
                <a:latin typeface="Calibri" pitchFamily="34" charset="0"/>
              </a:rPr>
              <a:t>Takaful </a:t>
            </a:r>
            <a:r>
              <a:rPr lang="en-US" sz="800" dirty="0" err="1">
                <a:latin typeface="Calibri" pitchFamily="34" charset="0"/>
              </a:rPr>
              <a:t>Ikhlas</a:t>
            </a:r>
            <a:r>
              <a:rPr lang="en-US" sz="800" dirty="0">
                <a:latin typeface="Calibri" pitchFamily="34" charset="0"/>
              </a:rPr>
              <a:t> Family </a:t>
            </a:r>
            <a:r>
              <a:rPr lang="en-US" sz="800" dirty="0" err="1">
                <a:latin typeface="Calibri" pitchFamily="34" charset="0"/>
              </a:rPr>
              <a:t>Berhad</a:t>
            </a:r>
            <a:r>
              <a:rPr lang="en-US" sz="800" dirty="0">
                <a:latin typeface="Calibri" pitchFamily="34" charset="0"/>
              </a:rPr>
              <a:t> (593075-U)</a:t>
            </a:r>
          </a:p>
          <a:p>
            <a:endParaRPr lang="en-US" sz="800" b="0" dirty="0">
              <a:latin typeface="Calibri" pitchFamily="34" charset="0"/>
            </a:endParaRPr>
          </a:p>
          <a:p>
            <a:r>
              <a:rPr lang="en-US" sz="800" dirty="0">
                <a:latin typeface="Calibri" pitchFamily="34" charset="0"/>
              </a:rPr>
              <a:t>Appointed External Fund Manager :</a:t>
            </a:r>
          </a:p>
          <a:p>
            <a:r>
              <a:rPr lang="en-MY" sz="800" dirty="0">
                <a:latin typeface="Calibri" pitchFamily="34" charset="0"/>
              </a:rPr>
              <a:t>Principal Islamic Asset Management </a:t>
            </a:r>
            <a:r>
              <a:rPr lang="en-MY" sz="800" dirty="0" err="1">
                <a:latin typeface="Calibri" pitchFamily="34" charset="0"/>
              </a:rPr>
              <a:t>Sdn</a:t>
            </a:r>
            <a:r>
              <a:rPr lang="en-MY" sz="800" dirty="0">
                <a:latin typeface="Calibri" pitchFamily="34" charset="0"/>
              </a:rPr>
              <a:t> </a:t>
            </a:r>
            <a:r>
              <a:rPr lang="en-MY" sz="800" dirty="0" err="1">
                <a:latin typeface="Calibri" pitchFamily="34" charset="0"/>
              </a:rPr>
              <a:t>Bhd</a:t>
            </a:r>
            <a:r>
              <a:rPr lang="en-MY" sz="800" dirty="0">
                <a:latin typeface="Calibri" pitchFamily="34" charset="0"/>
              </a:rPr>
              <a:t> </a:t>
            </a:r>
          </a:p>
          <a:p>
            <a:r>
              <a:rPr lang="en-MY" sz="800" dirty="0">
                <a:latin typeface="Calibri" pitchFamily="34" charset="0"/>
              </a:rPr>
              <a:t> </a:t>
            </a:r>
          </a:p>
        </p:txBody>
      </p:sp>
      <p:sp>
        <p:nvSpPr>
          <p:cNvPr id="31" name="TextBox 30"/>
          <p:cNvSpPr txBox="1"/>
          <p:nvPr/>
        </p:nvSpPr>
        <p:spPr>
          <a:xfrm>
            <a:off x="112761" y="746760"/>
            <a:ext cx="1178528" cy="261610"/>
          </a:xfrm>
          <a:prstGeom prst="rect">
            <a:avLst/>
          </a:prstGeom>
          <a:noFill/>
        </p:spPr>
        <p:txBody>
          <a:bodyPr wrap="none" rtlCol="0">
            <a:spAutoFit/>
          </a:bodyPr>
          <a:lstStyle/>
          <a:p>
            <a:r>
              <a:rPr lang="en-US" sz="1100" b="1" dirty="0"/>
              <a:t>FUND OBJECTIVE</a:t>
            </a:r>
          </a:p>
        </p:txBody>
      </p:sp>
      <p:cxnSp>
        <p:nvCxnSpPr>
          <p:cNvPr id="33" name="Straight Connector 32"/>
          <p:cNvCxnSpPr/>
          <p:nvPr/>
        </p:nvCxnSpPr>
        <p:spPr>
          <a:xfrm>
            <a:off x="97521" y="990600"/>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102554" y="1732270"/>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02554" y="2037090"/>
            <a:ext cx="1178528" cy="261610"/>
          </a:xfrm>
          <a:prstGeom prst="rect">
            <a:avLst/>
          </a:prstGeom>
          <a:noFill/>
        </p:spPr>
        <p:txBody>
          <a:bodyPr wrap="none" rtlCol="0">
            <a:spAutoFit/>
          </a:bodyPr>
          <a:lstStyle/>
          <a:p>
            <a:r>
              <a:rPr lang="en-US" sz="1100" b="1" dirty="0"/>
              <a:t>FUND MANAGER</a:t>
            </a:r>
          </a:p>
        </p:txBody>
      </p:sp>
      <p:cxnSp>
        <p:nvCxnSpPr>
          <p:cNvPr id="37" name="Straight Connector 36"/>
          <p:cNvCxnSpPr/>
          <p:nvPr/>
        </p:nvCxnSpPr>
        <p:spPr>
          <a:xfrm>
            <a:off x="102554" y="2266950"/>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105271" y="2823210"/>
            <a:ext cx="914033" cy="261610"/>
          </a:xfrm>
          <a:prstGeom prst="rect">
            <a:avLst/>
          </a:prstGeom>
          <a:noFill/>
        </p:spPr>
        <p:txBody>
          <a:bodyPr wrap="none" rtlCol="0">
            <a:spAutoFit/>
          </a:bodyPr>
          <a:lstStyle/>
          <a:p>
            <a:r>
              <a:rPr lang="en-US" sz="1100" b="1" dirty="0"/>
              <a:t>FUND DATA </a:t>
            </a:r>
          </a:p>
        </p:txBody>
      </p:sp>
      <p:cxnSp>
        <p:nvCxnSpPr>
          <p:cNvPr id="39" name="Straight Connector 38"/>
          <p:cNvCxnSpPr/>
          <p:nvPr/>
        </p:nvCxnSpPr>
        <p:spPr>
          <a:xfrm>
            <a:off x="105271" y="3050540"/>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53339" y="4337050"/>
            <a:ext cx="1667371" cy="261610"/>
          </a:xfrm>
          <a:prstGeom prst="rect">
            <a:avLst/>
          </a:prstGeom>
          <a:noFill/>
        </p:spPr>
        <p:txBody>
          <a:bodyPr wrap="square" rtlCol="0">
            <a:spAutoFit/>
          </a:bodyPr>
          <a:lstStyle/>
          <a:p>
            <a:r>
              <a:rPr lang="en-US" sz="1100" b="1" dirty="0"/>
              <a:t>TOP HOLDINGS %</a:t>
            </a:r>
          </a:p>
        </p:txBody>
      </p:sp>
      <p:cxnSp>
        <p:nvCxnSpPr>
          <p:cNvPr id="41" name="Straight Connector 40"/>
          <p:cNvCxnSpPr/>
          <p:nvPr/>
        </p:nvCxnSpPr>
        <p:spPr>
          <a:xfrm>
            <a:off x="76200" y="4560516"/>
            <a:ext cx="1562100"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1743710" y="4343400"/>
            <a:ext cx="1676400" cy="261610"/>
          </a:xfrm>
          <a:prstGeom prst="rect">
            <a:avLst/>
          </a:prstGeom>
          <a:noFill/>
        </p:spPr>
        <p:txBody>
          <a:bodyPr wrap="square" rtlCol="0">
            <a:spAutoFit/>
          </a:bodyPr>
          <a:lstStyle/>
          <a:p>
            <a:r>
              <a:rPr lang="en-US" sz="1100" b="1" dirty="0"/>
              <a:t>TOP SECTORS % </a:t>
            </a:r>
          </a:p>
        </p:txBody>
      </p:sp>
      <p:cxnSp>
        <p:nvCxnSpPr>
          <p:cNvPr id="48" name="Straight Connector 47"/>
          <p:cNvCxnSpPr/>
          <p:nvPr/>
        </p:nvCxnSpPr>
        <p:spPr>
          <a:xfrm flipV="1">
            <a:off x="1752974" y="4566223"/>
            <a:ext cx="1539240" cy="381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84917" y="5612947"/>
            <a:ext cx="1181734" cy="261610"/>
          </a:xfrm>
          <a:prstGeom prst="rect">
            <a:avLst/>
          </a:prstGeom>
          <a:noFill/>
        </p:spPr>
        <p:txBody>
          <a:bodyPr wrap="none" rtlCol="0">
            <a:spAutoFit/>
          </a:bodyPr>
          <a:lstStyle/>
          <a:p>
            <a:r>
              <a:rPr lang="en-US" sz="1100" b="1" dirty="0"/>
              <a:t>TOTAL RETURNS </a:t>
            </a:r>
          </a:p>
        </p:txBody>
      </p:sp>
      <p:cxnSp>
        <p:nvCxnSpPr>
          <p:cNvPr id="52" name="Straight Connector 51"/>
          <p:cNvCxnSpPr/>
          <p:nvPr/>
        </p:nvCxnSpPr>
        <p:spPr>
          <a:xfrm>
            <a:off x="106679" y="5845133"/>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3546891" y="751840"/>
            <a:ext cx="1960793" cy="261610"/>
          </a:xfrm>
          <a:prstGeom prst="rect">
            <a:avLst/>
          </a:prstGeom>
          <a:noFill/>
        </p:spPr>
        <p:txBody>
          <a:bodyPr wrap="none" rtlCol="0">
            <a:spAutoFit/>
          </a:bodyPr>
          <a:lstStyle/>
          <a:p>
            <a:r>
              <a:rPr lang="en-US" sz="1100" b="1" dirty="0"/>
              <a:t>TARGET FUND PERFORMANCE</a:t>
            </a:r>
          </a:p>
        </p:txBody>
      </p:sp>
      <p:cxnSp>
        <p:nvCxnSpPr>
          <p:cNvPr id="54" name="Straight Connector 53"/>
          <p:cNvCxnSpPr/>
          <p:nvPr/>
        </p:nvCxnSpPr>
        <p:spPr>
          <a:xfrm>
            <a:off x="3583721" y="990600"/>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3575928" y="3545957"/>
            <a:ext cx="1364476" cy="261610"/>
          </a:xfrm>
          <a:prstGeom prst="rect">
            <a:avLst/>
          </a:prstGeom>
          <a:noFill/>
        </p:spPr>
        <p:txBody>
          <a:bodyPr wrap="none" rtlCol="0">
            <a:spAutoFit/>
          </a:bodyPr>
          <a:lstStyle/>
          <a:p>
            <a:r>
              <a:rPr lang="en-US" sz="1100" b="1" dirty="0"/>
              <a:t>ASSET ALLOCATION </a:t>
            </a:r>
          </a:p>
        </p:txBody>
      </p:sp>
      <p:cxnSp>
        <p:nvCxnSpPr>
          <p:cNvPr id="57" name="Straight Connector 56"/>
          <p:cNvCxnSpPr/>
          <p:nvPr/>
        </p:nvCxnSpPr>
        <p:spPr>
          <a:xfrm>
            <a:off x="3628165" y="3789228"/>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3577556" y="4183416"/>
            <a:ext cx="2127505" cy="261610"/>
          </a:xfrm>
          <a:prstGeom prst="rect">
            <a:avLst/>
          </a:prstGeom>
          <a:noFill/>
        </p:spPr>
        <p:txBody>
          <a:bodyPr wrap="none" rtlCol="0">
            <a:spAutoFit/>
          </a:bodyPr>
          <a:lstStyle/>
          <a:p>
            <a:r>
              <a:rPr lang="en-US" sz="1100" b="1" dirty="0"/>
              <a:t>FINANCIAL YEAR PERFORMANCE </a:t>
            </a:r>
          </a:p>
        </p:txBody>
      </p:sp>
      <p:cxnSp>
        <p:nvCxnSpPr>
          <p:cNvPr id="59" name="Straight Connector 58"/>
          <p:cNvCxnSpPr/>
          <p:nvPr/>
        </p:nvCxnSpPr>
        <p:spPr>
          <a:xfrm>
            <a:off x="3581400" y="4411298"/>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51801" y="6575322"/>
            <a:ext cx="2228495" cy="261610"/>
          </a:xfrm>
          <a:prstGeom prst="rect">
            <a:avLst/>
          </a:prstGeom>
          <a:noFill/>
        </p:spPr>
        <p:txBody>
          <a:bodyPr wrap="none" rtlCol="0">
            <a:spAutoFit/>
          </a:bodyPr>
          <a:lstStyle/>
          <a:p>
            <a:r>
              <a:rPr lang="en-US" sz="1100" b="1" dirty="0"/>
              <a:t>REVIEW &amp; INVESTMENT STRATEGY</a:t>
            </a:r>
          </a:p>
        </p:txBody>
      </p:sp>
      <p:cxnSp>
        <p:nvCxnSpPr>
          <p:cNvPr id="62" name="Straight Connector 61"/>
          <p:cNvCxnSpPr/>
          <p:nvPr/>
        </p:nvCxnSpPr>
        <p:spPr>
          <a:xfrm>
            <a:off x="69225" y="6843036"/>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43" name="Rectangle 6"/>
          <p:cNvSpPr>
            <a:spLocks noChangeArrowheads="1"/>
          </p:cNvSpPr>
          <p:nvPr/>
        </p:nvSpPr>
        <p:spPr bwMode="auto">
          <a:xfrm>
            <a:off x="105271" y="990600"/>
            <a:ext cx="3148701" cy="584775"/>
          </a:xfrm>
          <a:prstGeom prst="rect">
            <a:avLst/>
          </a:prstGeom>
          <a:noFill/>
          <a:ln w="9525">
            <a:noFill/>
            <a:miter lim="800000"/>
            <a:headEnd/>
            <a:tailEnd/>
          </a:ln>
        </p:spPr>
        <p:txBody>
          <a:bodyPr wrap="square">
            <a:spAutoFit/>
          </a:bodyPr>
          <a:lstStyle/>
          <a:p>
            <a:pPr algn="just"/>
            <a:r>
              <a:rPr lang="en-MY" sz="800" dirty="0"/>
              <a:t>The objective of the Fund is to attain a mix of regular income stream and possible capital growth via investments into Shariah-compliant listed equity securities, fixed income securities, and other Shariah-compliant assets.</a:t>
            </a:r>
            <a:endParaRPr lang="en-MY" sz="800" b="0" dirty="0"/>
          </a:p>
        </p:txBody>
      </p:sp>
      <p:sp>
        <p:nvSpPr>
          <p:cNvPr id="44" name="Rectangle 23"/>
          <p:cNvSpPr>
            <a:spLocks noChangeArrowheads="1"/>
          </p:cNvSpPr>
          <p:nvPr/>
        </p:nvSpPr>
        <p:spPr bwMode="auto">
          <a:xfrm>
            <a:off x="115321" y="1743710"/>
            <a:ext cx="3096344" cy="338554"/>
          </a:xfrm>
          <a:prstGeom prst="rect">
            <a:avLst/>
          </a:prstGeom>
          <a:noFill/>
          <a:ln w="9525">
            <a:noFill/>
            <a:miter lim="800000"/>
            <a:headEnd/>
            <a:tailEnd/>
          </a:ln>
        </p:spPr>
        <p:txBody>
          <a:bodyPr wrap="square">
            <a:spAutoFit/>
          </a:bodyPr>
          <a:lstStyle/>
          <a:p>
            <a:pPr eaLnBrk="0" hangingPunct="0"/>
            <a:r>
              <a:rPr lang="en-US" sz="800" b="0" dirty="0">
                <a:ea typeface="Dotum" pitchFamily="34" charset="-127"/>
                <a:cs typeface="Calibri" pitchFamily="34" charset="0"/>
              </a:rPr>
              <a:t>Suitable for investors who are  prepared to accept moderate  investment risks over the medium to long term.</a:t>
            </a:r>
          </a:p>
        </p:txBody>
      </p:sp>
      <p:sp>
        <p:nvSpPr>
          <p:cNvPr id="45" name="Rectangle 27"/>
          <p:cNvSpPr>
            <a:spLocks noChangeArrowheads="1"/>
          </p:cNvSpPr>
          <p:nvPr/>
        </p:nvSpPr>
        <p:spPr bwMode="auto">
          <a:xfrm>
            <a:off x="139062" y="3048000"/>
            <a:ext cx="3101572" cy="1323439"/>
          </a:xfrm>
          <a:prstGeom prst="rect">
            <a:avLst/>
          </a:prstGeom>
          <a:noFill/>
          <a:ln w="9525">
            <a:noFill/>
            <a:miter lim="800000"/>
            <a:headEnd/>
            <a:tailEnd/>
          </a:ln>
        </p:spPr>
        <p:txBody>
          <a:bodyPr wrap="square">
            <a:spAutoFit/>
          </a:bodyPr>
          <a:lstStyle/>
          <a:p>
            <a:pPr eaLnBrk="0" hangingPunct="0"/>
            <a:r>
              <a:rPr lang="en-US" sz="800" dirty="0"/>
              <a:t>NAV/Unit	          RM 1.5267</a:t>
            </a:r>
          </a:p>
          <a:p>
            <a:pPr eaLnBrk="0" hangingPunct="0"/>
            <a:r>
              <a:rPr lang="en-US" sz="800" dirty="0"/>
              <a:t>Fund Value	          RM 55,353,651.57</a:t>
            </a:r>
          </a:p>
          <a:p>
            <a:pPr eaLnBrk="0" hangingPunct="0"/>
            <a:r>
              <a:rPr lang="en-US" sz="800" dirty="0"/>
              <a:t>Units in circulation	          36,258,003.67</a:t>
            </a:r>
          </a:p>
          <a:p>
            <a:pPr eaLnBrk="0" hangingPunct="0"/>
            <a:r>
              <a:rPr lang="en-US" sz="800" b="0" dirty="0"/>
              <a:t>Fund Inception Date             16 December 2006</a:t>
            </a:r>
          </a:p>
          <a:p>
            <a:pPr eaLnBrk="0" hangingPunct="0"/>
            <a:r>
              <a:rPr lang="en-US" sz="800" b="0" dirty="0"/>
              <a:t>Management Fee	          </a:t>
            </a:r>
            <a:r>
              <a:rPr lang="en-GB" sz="800" dirty="0"/>
              <a:t>1.00% to 1.50% </a:t>
            </a:r>
            <a:r>
              <a:rPr lang="en-GB" sz="800" dirty="0" err="1"/>
              <a:t>p.a</a:t>
            </a:r>
            <a:r>
              <a:rPr lang="en-GB" sz="800" dirty="0"/>
              <a:t> </a:t>
            </a:r>
            <a:r>
              <a:rPr lang="en-US" sz="800" b="0" dirty="0"/>
              <a:t>of the NAV</a:t>
            </a:r>
          </a:p>
          <a:p>
            <a:pPr eaLnBrk="0" hangingPunct="0"/>
            <a:r>
              <a:rPr lang="en-US" sz="800" b="0" dirty="0"/>
              <a:t>Benchmark	          </a:t>
            </a:r>
            <a:r>
              <a:rPr lang="en-MY" sz="800" dirty="0"/>
              <a:t>60% FBM EMAS </a:t>
            </a:r>
            <a:r>
              <a:rPr lang="en-MY" sz="800" dirty="0" err="1"/>
              <a:t>Shariah</a:t>
            </a:r>
            <a:r>
              <a:rPr lang="en-MY" sz="800" dirty="0"/>
              <a:t> Index + 40% CIMB</a:t>
            </a:r>
          </a:p>
          <a:p>
            <a:pPr eaLnBrk="0" hangingPunct="0"/>
            <a:r>
              <a:rPr lang="en-MY" sz="800" dirty="0"/>
              <a:t>	          Islamic 1-Month Fixed Return Income  		          Account-</a:t>
            </a:r>
            <a:r>
              <a:rPr lang="en-MY" sz="800" dirty="0" err="1"/>
              <a:t>i</a:t>
            </a:r>
            <a:r>
              <a:rPr lang="en-MY" sz="800" dirty="0"/>
              <a:t> (FRIA-I)</a:t>
            </a:r>
          </a:p>
          <a:p>
            <a:r>
              <a:rPr lang="en-US" sz="800" dirty="0">
                <a:latin typeface="Calibri" pitchFamily="34" charset="0"/>
              </a:rPr>
              <a:t>Target Fund 	          </a:t>
            </a:r>
            <a:r>
              <a:rPr lang="en-MY" sz="800" dirty="0"/>
              <a:t>Principal Islamic Lifetime Balanced Growth 	          Fund </a:t>
            </a:r>
            <a:endParaRPr lang="en-US" sz="800" dirty="0"/>
          </a:p>
        </p:txBody>
      </p:sp>
      <p:sp>
        <p:nvSpPr>
          <p:cNvPr id="2" name="Rectangle 1"/>
          <p:cNvSpPr/>
          <p:nvPr/>
        </p:nvSpPr>
        <p:spPr>
          <a:xfrm>
            <a:off x="-13993" y="6825543"/>
            <a:ext cx="6858000" cy="1962076"/>
          </a:xfrm>
          <a:prstGeom prst="rect">
            <a:avLst/>
          </a:prstGeom>
        </p:spPr>
        <p:txBody>
          <a:bodyPr wrap="square">
            <a:spAutoFit/>
          </a:bodyPr>
          <a:lstStyle/>
          <a:p>
            <a:pPr algn="just"/>
            <a:r>
              <a:rPr lang="en-US" sz="650" dirty="0"/>
              <a:t>The Fund began the year with a return of 1.48%, outperform the benchmark by 64 basis points, due to our overweight position in Materials and Energy. On a year to date (YTD-FY)</a:t>
            </a:r>
            <a:r>
              <a:rPr lang="en-US" sz="650" baseline="30000" dirty="0"/>
              <a:t>1</a:t>
            </a:r>
            <a:r>
              <a:rPr lang="en-US" sz="650" dirty="0"/>
              <a:t> basis, the Fund outperformed the benchmark by 396 basis points (bps). During the latest MPC meeting, Bank Negara Malaysia held its OPR at 2.75%. This came as a surprise as consensus was expecting a 25 bps hike. This marks the first pause after four consecutive rate hikes that began in May 2022. In a statement, BNM noted that this will enable them to assess the impact of the past OPR adjustments, which tends to have a lagging effect on the economy. Malaysia’s CPI increased 3.8% YoY in December, a slight moderation compared to 4.0% in November, with food and non-alcoholic beverages the main contributors. This brought full year 2022 headline inflation to 3.3%, up from 2.5% in 2021. Given the continued positive market momentum and the prospect of valuation upside, we remain cautiously positive on Malaysia market. On a balanced approach, we continue to focus on companies with firm fundamentals and strong cash flows generation. On top of that, we see opportunity in select Technology for structural growth. On China’s reopening theme, we prefer on tourism related stocks as well as select commodities in view of improved industrial demands. Key risks are derailment of Malaysia’s macro recovery and corporate earnings growth due to a larger-than-expected impact of rising inflation, slower global economic growth as well as heightened geopolitical risks. Moving into fixed income, the Malaysian Government Securities (“MGS”) benchmark yield curve shifted lower across the board as Bank Negara Malaysia unexpectedly paused its monetary policy tightening. Additionally, the local fixed income market sustained its positive momentum into the new year with sentiment continues to improve into January amid increased expectation of an imminent peak in global and domestic monetary policy cycle as signs of consistent moderating inflation emerges. The 3-, 5-, 7-, 10-, 15-, 20- and 30-year MGS yields closed at 3.46% (-27 bps), 3.57% (-31 bps), 3.72% (-29 bps), 3.83% (-24 bps), 4.03% (-25 bps), 4.20% (-22 bps) and 4.38% (-32 bps) respectively at the end of January. MGS term spreads are already below its short and medium averages, while the MGS spread against OPR continues to narrow further in view of slower economic outlook and further deceleration of monetary policy tightening. Spreads on corporate bonds have widened amid the lag in corporate bond yield movements compared to MGS yield movements, making corporate bond spreads look relatively attractive. As the current MGS spreads against OPR are relatively fair after the recent rally, we will gradually take profit on government bonds and shift into corporate bonds as spreads on corporate bonds are currently attractive. We will take opportunity of any correction in the market to increase duration further for portfolios that are currently underweight or neutral benchmark duration. We continue to prefer corporate bonds over government bonds but would prefer names with stronger credit fundamentals in view of potential slower growth</a:t>
            </a:r>
            <a:r>
              <a:rPr lang="en-US" sz="650" baseline="30000" dirty="0"/>
              <a:t>2</a:t>
            </a:r>
            <a:r>
              <a:rPr lang="en-US" sz="650" dirty="0"/>
              <a:t>.</a:t>
            </a:r>
          </a:p>
          <a:p>
            <a:pPr algn="just"/>
            <a:endParaRPr lang="en-US" sz="500" dirty="0"/>
          </a:p>
          <a:p>
            <a:r>
              <a:rPr lang="en-MY" sz="600" i="1" dirty="0"/>
              <a:t>Note: 1) </a:t>
            </a:r>
            <a:r>
              <a:rPr lang="en-US" sz="600" i="1" dirty="0"/>
              <a:t>YTD-FY reflects the period beginning 1 April 2022; 2) Commentary is based on target fund performance. ‘Target fund’ is referring to the underlying collective investment schemes.</a:t>
            </a:r>
            <a:endParaRPr lang="en-MY" sz="600" i="1" dirty="0"/>
          </a:p>
        </p:txBody>
      </p:sp>
      <p:graphicFrame>
        <p:nvGraphicFramePr>
          <p:cNvPr id="70" name="Table 69"/>
          <p:cNvGraphicFramePr>
            <a:graphicFrameLocks noGrp="1"/>
          </p:cNvGraphicFramePr>
          <p:nvPr>
            <p:extLst>
              <p:ext uri="{D42A27DB-BD31-4B8C-83A1-F6EECF244321}">
                <p14:modId xmlns:p14="http://schemas.microsoft.com/office/powerpoint/2010/main" val="1014125042"/>
              </p:ext>
            </p:extLst>
          </p:nvPr>
        </p:nvGraphicFramePr>
        <p:xfrm>
          <a:off x="3508272" y="4416475"/>
          <a:ext cx="3302019" cy="2363103"/>
        </p:xfrm>
        <a:graphic>
          <a:graphicData uri="http://schemas.openxmlformats.org/drawingml/2006/table">
            <a:tbl>
              <a:tblPr/>
              <a:tblGrid>
                <a:gridCol w="483414">
                  <a:extLst>
                    <a:ext uri="{9D8B030D-6E8A-4147-A177-3AD203B41FA5}">
                      <a16:colId xmlns:a16="http://schemas.microsoft.com/office/drawing/2014/main" val="20000"/>
                    </a:ext>
                  </a:extLst>
                </a:gridCol>
                <a:gridCol w="569965">
                  <a:extLst>
                    <a:ext uri="{9D8B030D-6E8A-4147-A177-3AD203B41FA5}">
                      <a16:colId xmlns:a16="http://schemas.microsoft.com/office/drawing/2014/main" val="20001"/>
                    </a:ext>
                  </a:extLst>
                </a:gridCol>
                <a:gridCol w="588092">
                  <a:extLst>
                    <a:ext uri="{9D8B030D-6E8A-4147-A177-3AD203B41FA5}">
                      <a16:colId xmlns:a16="http://schemas.microsoft.com/office/drawing/2014/main" val="20002"/>
                    </a:ext>
                  </a:extLst>
                </a:gridCol>
                <a:gridCol w="557141">
                  <a:extLst>
                    <a:ext uri="{9D8B030D-6E8A-4147-A177-3AD203B41FA5}">
                      <a16:colId xmlns:a16="http://schemas.microsoft.com/office/drawing/2014/main" val="20003"/>
                    </a:ext>
                  </a:extLst>
                </a:gridCol>
                <a:gridCol w="546824">
                  <a:extLst>
                    <a:ext uri="{9D8B030D-6E8A-4147-A177-3AD203B41FA5}">
                      <a16:colId xmlns:a16="http://schemas.microsoft.com/office/drawing/2014/main" val="20004"/>
                    </a:ext>
                  </a:extLst>
                </a:gridCol>
                <a:gridCol w="556583">
                  <a:extLst>
                    <a:ext uri="{9D8B030D-6E8A-4147-A177-3AD203B41FA5}">
                      <a16:colId xmlns:a16="http://schemas.microsoft.com/office/drawing/2014/main" val="20005"/>
                    </a:ext>
                  </a:extLst>
                </a:gridCol>
              </a:tblGrid>
              <a:tr h="379403">
                <a:tc>
                  <a:txBody>
                    <a:bodyPr/>
                    <a:lstStyle/>
                    <a:p>
                      <a:pPr algn="ctr" fontAlgn="b"/>
                      <a:r>
                        <a:rPr lang="en-US" sz="800" b="0" i="0" u="none" strike="noStrike" dirty="0">
                          <a:solidFill>
                            <a:srgbClr val="000000"/>
                          </a:solidFill>
                          <a:latin typeface="Calibri"/>
                        </a:rPr>
                        <a:t> </a:t>
                      </a:r>
                    </a:p>
                  </a:txBody>
                  <a:tcPr marL="7434" marR="7434" marT="7438"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Balanced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sng" strike="noStrike" cap="none" normalizeH="0" baseline="0" dirty="0">
                          <a:ln>
                            <a:noFill/>
                          </a:ln>
                          <a:solidFill>
                            <a:schemeClr val="tx1"/>
                          </a:solidFill>
                          <a:effectLst/>
                          <a:latin typeface="Calibri" pitchFamily="34" charset="0"/>
                          <a:ea typeface="MS PGothic" pitchFamily="34" charset="-128"/>
                        </a:rPr>
                        <a:t>(%)</a:t>
                      </a:r>
                    </a:p>
                  </a:txBody>
                  <a:tcPr marL="91451" marR="91451" marT="45681" marB="45681"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Bench-</a:t>
                      </a:r>
                      <a:r>
                        <a:rPr kumimoji="0" lang="en-US" sz="800" b="0" i="0" u="sng" strike="noStrike" cap="none" normalizeH="0" baseline="0" dirty="0">
                          <a:ln>
                            <a:noFill/>
                          </a:ln>
                          <a:solidFill>
                            <a:schemeClr val="tx1"/>
                          </a:solidFill>
                          <a:effectLst/>
                          <a:latin typeface="Calibri" pitchFamily="34" charset="0"/>
                          <a:ea typeface="MS PGothic" pitchFamily="34" charset="-128"/>
                        </a:rPr>
                        <a:t>mark (%)</a:t>
                      </a:r>
                    </a:p>
                  </a:txBody>
                  <a:tcPr marL="91451" marR="91451" marT="45681" marB="45681"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12-mth</a:t>
                      </a:r>
                      <a:r>
                        <a:rPr kumimoji="0" lang="en-US" sz="800" b="0" i="0" u="sng" strike="noStrike" cap="none" normalizeH="0" baseline="0" dirty="0">
                          <a:ln>
                            <a:noFill/>
                          </a:ln>
                          <a:solidFill>
                            <a:schemeClr val="tx1"/>
                          </a:solidFill>
                          <a:effectLst/>
                          <a:latin typeface="Calibri" pitchFamily="34" charset="0"/>
                          <a:ea typeface="MS PGothic" pitchFamily="34" charset="-128"/>
                        </a:rPr>
                        <a:t> GIA</a:t>
                      </a:r>
                    </a:p>
                  </a:txBody>
                  <a:tcPr marL="91451" marR="91451" marT="45681" marB="45681"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Highest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sng" strike="noStrike" cap="none" normalizeH="0" baseline="0" dirty="0">
                          <a:ln>
                            <a:noFill/>
                          </a:ln>
                          <a:solidFill>
                            <a:schemeClr val="tx1"/>
                          </a:solidFill>
                          <a:effectLst/>
                          <a:latin typeface="Calibri" pitchFamily="34" charset="0"/>
                          <a:ea typeface="MS PGothic" pitchFamily="34" charset="-128"/>
                        </a:rPr>
                        <a:t>NAV</a:t>
                      </a:r>
                    </a:p>
                  </a:txBody>
                  <a:tcPr marL="91451" marR="91451" marT="45681" marB="45681"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Lowest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sng" strike="noStrike" cap="none" normalizeH="0" baseline="0" dirty="0">
                          <a:ln>
                            <a:noFill/>
                          </a:ln>
                          <a:solidFill>
                            <a:schemeClr val="tx1"/>
                          </a:solidFill>
                          <a:effectLst/>
                          <a:latin typeface="Calibri" pitchFamily="34" charset="0"/>
                          <a:ea typeface="MS PGothic" pitchFamily="34" charset="-128"/>
                        </a:rPr>
                        <a:t>NAV</a:t>
                      </a:r>
                    </a:p>
                  </a:txBody>
                  <a:tcPr marL="91451" marR="91451" marT="45681" marB="45681"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98370">
                <a:tc>
                  <a:txBody>
                    <a:bodyPr/>
                    <a:lstStyle/>
                    <a:p>
                      <a:pPr algn="ctr" fontAlgn="b"/>
                      <a:r>
                        <a:rPr lang="en-US" sz="800" b="0" i="0" u="none" strike="noStrike" dirty="0">
                          <a:solidFill>
                            <a:schemeClr val="tx1"/>
                          </a:solidFill>
                          <a:latin typeface="Calibri"/>
                        </a:rPr>
                        <a:t>2012/13</a:t>
                      </a: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5.15</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4.21</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2.94</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US" sz="800" b="0" i="0" u="none" strike="noStrike" dirty="0">
                          <a:solidFill>
                            <a:schemeClr val="tx1"/>
                          </a:solidFill>
                          <a:effectLst/>
                          <a:latin typeface="Calibri" panose="020F0502020204030204" pitchFamily="34" charset="0"/>
                        </a:rPr>
                        <a:t>1.2612</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US" sz="800" b="0" i="0" u="none" strike="noStrike" dirty="0">
                          <a:solidFill>
                            <a:schemeClr val="tx1"/>
                          </a:solidFill>
                          <a:effectLst/>
                          <a:latin typeface="Calibri" panose="020F0502020204030204" pitchFamily="34" charset="0"/>
                        </a:rPr>
                        <a:t>1.1726</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50335875"/>
                  </a:ext>
                </a:extLst>
              </a:tr>
              <a:tr h="198370">
                <a:tc>
                  <a:txBody>
                    <a:bodyPr/>
                    <a:lstStyle/>
                    <a:p>
                      <a:pPr algn="ctr" rtl="0" fontAlgn="ctr"/>
                      <a:r>
                        <a:rPr lang="en-US" sz="800" b="0" i="0" u="none" strike="noStrike" dirty="0">
                          <a:solidFill>
                            <a:schemeClr val="tx1"/>
                          </a:solidFill>
                          <a:effectLst/>
                          <a:latin typeface="Calibri" panose="020F0502020204030204" pitchFamily="34" charset="0"/>
                        </a:rPr>
                        <a:t>2013/14</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13.89</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0.74</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0.73</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US" sz="800" b="0" i="0" u="none" strike="noStrike" dirty="0">
                          <a:solidFill>
                            <a:schemeClr val="tx1"/>
                          </a:solidFill>
                          <a:effectLst/>
                          <a:latin typeface="Calibri" panose="020F0502020204030204" pitchFamily="34" charset="0"/>
                        </a:rPr>
                        <a:t>1.4602</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US" sz="800" b="0" i="0" u="none" strike="noStrike" dirty="0">
                          <a:solidFill>
                            <a:schemeClr val="tx1"/>
                          </a:solidFill>
                          <a:effectLst/>
                          <a:latin typeface="Calibri" panose="020F0502020204030204" pitchFamily="34" charset="0"/>
                        </a:rPr>
                        <a:t>1.2549</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3180599"/>
                  </a:ext>
                </a:extLst>
              </a:tr>
              <a:tr h="198370">
                <a:tc>
                  <a:txBody>
                    <a:bodyPr/>
                    <a:lstStyle/>
                    <a:p>
                      <a:pPr algn="ctr" rtl="0" fontAlgn="ctr"/>
                      <a:r>
                        <a:rPr lang="en-US" sz="800" b="0" i="0" u="none" strike="noStrike" dirty="0">
                          <a:solidFill>
                            <a:schemeClr val="tx1"/>
                          </a:solidFill>
                          <a:effectLst/>
                          <a:latin typeface="Calibri" panose="020F0502020204030204" pitchFamily="34" charset="0"/>
                        </a:rPr>
                        <a:t>2014/15</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3.52</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3.22</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0.73</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US" sz="800" b="0" i="0" u="none" strike="noStrike" dirty="0">
                          <a:solidFill>
                            <a:schemeClr val="tx1"/>
                          </a:solidFill>
                          <a:effectLst/>
                          <a:latin typeface="Calibri" panose="020F0502020204030204" pitchFamily="34" charset="0"/>
                        </a:rPr>
                        <a:t>1.5070</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US" sz="800" b="0" i="0" u="none" strike="noStrike" dirty="0">
                          <a:solidFill>
                            <a:schemeClr val="tx1"/>
                          </a:solidFill>
                          <a:effectLst/>
                          <a:latin typeface="Calibri" panose="020F0502020204030204" pitchFamily="34" charset="0"/>
                        </a:rPr>
                        <a:t>1.3483</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39632765"/>
                  </a:ext>
                </a:extLst>
              </a:tr>
              <a:tr h="198370">
                <a:tc>
                  <a:txBody>
                    <a:bodyPr/>
                    <a:lstStyle/>
                    <a:p>
                      <a:pPr algn="ctr" rtl="0" fontAlgn="ctr"/>
                      <a:r>
                        <a:rPr lang="en-US" sz="800" b="0" i="0" u="none" strike="noStrike" dirty="0">
                          <a:solidFill>
                            <a:schemeClr val="tx1"/>
                          </a:solidFill>
                          <a:effectLst/>
                          <a:latin typeface="Calibri" panose="020F0502020204030204" pitchFamily="34" charset="0"/>
                        </a:rPr>
                        <a:t>2015/16</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(3.16)</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(1.10)</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0.81</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US" sz="800" b="0" i="0" u="none" strike="noStrike" dirty="0">
                          <a:solidFill>
                            <a:schemeClr val="tx1"/>
                          </a:solidFill>
                          <a:effectLst/>
                          <a:latin typeface="Calibri" panose="020F0502020204030204" pitchFamily="34" charset="0"/>
                        </a:rPr>
                        <a:t>1.5442</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US" sz="800" b="0" i="0" u="none" strike="noStrike" dirty="0">
                          <a:solidFill>
                            <a:schemeClr val="tx1"/>
                          </a:solidFill>
                          <a:effectLst/>
                          <a:latin typeface="Calibri" panose="020F0502020204030204" pitchFamily="34" charset="0"/>
                        </a:rPr>
                        <a:t>1.1942</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98370">
                <a:tc>
                  <a:txBody>
                    <a:bodyPr/>
                    <a:lstStyle/>
                    <a:p>
                      <a:pPr algn="ctr" rtl="0" fontAlgn="ctr"/>
                      <a:r>
                        <a:rPr lang="en-US" sz="800" b="0" i="0" u="none" strike="noStrike" dirty="0">
                          <a:solidFill>
                            <a:schemeClr val="tx1"/>
                          </a:solidFill>
                          <a:effectLst/>
                          <a:latin typeface="Calibri" panose="020F0502020204030204" pitchFamily="34" charset="0"/>
                        </a:rPr>
                        <a:t>2016/17</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7.15</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2.76</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dirty="0">
                          <a:solidFill>
                            <a:schemeClr val="tx1"/>
                          </a:solidFill>
                          <a:effectLst/>
                          <a:latin typeface="Calibri" panose="020F0502020204030204" pitchFamily="34" charset="0"/>
                        </a:rPr>
                        <a:t>3.15</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800" b="0" i="0" u="none" strike="noStrike" dirty="0">
                          <a:solidFill>
                            <a:schemeClr val="tx1"/>
                          </a:solidFill>
                          <a:effectLst/>
                          <a:latin typeface="Calibri" panose="020F0502020204030204" pitchFamily="34" charset="0"/>
                        </a:rPr>
                        <a:t>1.4977</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none" strike="noStrike" dirty="0">
                          <a:solidFill>
                            <a:schemeClr val="tx1"/>
                          </a:solidFill>
                          <a:effectLst/>
                          <a:latin typeface="Calibri" panose="020F0502020204030204" pitchFamily="34" charset="0"/>
                        </a:rPr>
                        <a:t>1.3214</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98370">
                <a:tc>
                  <a:txBody>
                    <a:bodyPr/>
                    <a:lstStyle/>
                    <a:p>
                      <a:pPr algn="ctr" rtl="0" fontAlgn="ctr"/>
                      <a:r>
                        <a:rPr lang="en-US" sz="800" b="0" i="0" u="none" strike="noStrike" dirty="0">
                          <a:solidFill>
                            <a:schemeClr val="tx1"/>
                          </a:solidFill>
                          <a:effectLst/>
                          <a:latin typeface="Calibri" panose="020F0502020204030204" pitchFamily="34" charset="0"/>
                        </a:rPr>
                        <a:t>2017/18</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5.50</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3.19</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3.12</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800" b="0" i="0" u="none" strike="noStrike" dirty="0">
                          <a:solidFill>
                            <a:schemeClr val="tx1"/>
                          </a:solidFill>
                          <a:effectLst/>
                          <a:latin typeface="Calibri" panose="020F0502020204030204" pitchFamily="34" charset="0"/>
                        </a:rPr>
                        <a:t>1.5923</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800" b="0" i="0" u="none" strike="noStrike" dirty="0">
                          <a:solidFill>
                            <a:schemeClr val="tx1"/>
                          </a:solidFill>
                          <a:effectLst/>
                          <a:latin typeface="Calibri" panose="020F0502020204030204" pitchFamily="34" charset="0"/>
                        </a:rPr>
                        <a:t>1.4326</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98370">
                <a:tc>
                  <a:txBody>
                    <a:bodyPr/>
                    <a:lstStyle/>
                    <a:p>
                      <a:pPr algn="ctr" rtl="0" fontAlgn="ctr"/>
                      <a:r>
                        <a:rPr lang="en-US" sz="800" b="0" i="0" u="none" strike="noStrike" dirty="0">
                          <a:solidFill>
                            <a:schemeClr val="tx1"/>
                          </a:solidFill>
                          <a:effectLst/>
                          <a:latin typeface="Calibri" panose="020F0502020204030204" pitchFamily="34" charset="0"/>
                        </a:rPr>
                        <a:t>2018/19</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(2.82)</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(5.81)</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3.35</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800" b="0" i="0" u="none" strike="noStrike" dirty="0">
                          <a:solidFill>
                            <a:schemeClr val="tx1"/>
                          </a:solidFill>
                          <a:effectLst/>
                          <a:latin typeface="Calibri" panose="020F0502020204030204" pitchFamily="34" charset="0"/>
                        </a:rPr>
                        <a:t>1.5320</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800" b="0" i="0" u="none" strike="noStrike" dirty="0">
                          <a:solidFill>
                            <a:schemeClr val="tx1"/>
                          </a:solidFill>
                          <a:effectLst/>
                          <a:latin typeface="Calibri" panose="020F0502020204030204" pitchFamily="34" charset="0"/>
                        </a:rPr>
                        <a:t>1.4458</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198370">
                <a:tc>
                  <a:txBody>
                    <a:bodyPr/>
                    <a:lstStyle/>
                    <a:p>
                      <a:pPr algn="ctr" rtl="0" fontAlgn="ctr"/>
                      <a:r>
                        <a:rPr lang="en-US" sz="800" b="0" i="0" u="none" strike="noStrike" dirty="0">
                          <a:solidFill>
                            <a:schemeClr val="tx1"/>
                          </a:solidFill>
                          <a:effectLst/>
                          <a:latin typeface="Calibri" panose="020F0502020204030204" pitchFamily="34" charset="0"/>
                        </a:rPr>
                        <a:t>2019/20</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(1.38)</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(7.14)</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3.04</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b"/>
                      <a:r>
                        <a:rPr lang="en-US" sz="800" b="0" i="0" u="none" strike="noStrike" dirty="0">
                          <a:solidFill>
                            <a:schemeClr val="tx1"/>
                          </a:solidFill>
                          <a:effectLst/>
                          <a:latin typeface="+mn-lt"/>
                        </a:rPr>
                        <a:t>1.5390</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800" b="0" i="0" u="none" strike="noStrike" dirty="0">
                          <a:solidFill>
                            <a:schemeClr val="tx1"/>
                          </a:solidFill>
                          <a:effectLst/>
                          <a:latin typeface="+mn-lt"/>
                        </a:rPr>
                        <a:t>1.3770</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198370">
                <a:tc>
                  <a:txBody>
                    <a:bodyPr/>
                    <a:lstStyle/>
                    <a:p>
                      <a:pPr algn="ctr" rtl="0" fontAlgn="ctr"/>
                      <a:r>
                        <a:rPr lang="en-US" sz="800" b="0" i="0" u="none" strike="noStrike" dirty="0">
                          <a:solidFill>
                            <a:schemeClr val="tx1"/>
                          </a:solidFill>
                          <a:effectLst/>
                          <a:latin typeface="+mn-lt"/>
                        </a:rPr>
                        <a:t>2020/21</a:t>
                      </a:r>
                      <a:endParaRPr lang="en-US" sz="800" b="0" i="0" u="none" strike="noStrike" dirty="0">
                        <a:solidFill>
                          <a:schemeClr val="tx1"/>
                        </a:solidFill>
                        <a:effectLst/>
                        <a:latin typeface="Calibri" panose="020F0502020204030204" pitchFamily="34" charset="0"/>
                      </a:endParaRP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9.66</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16.70</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1.95</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b"/>
                      <a:r>
                        <a:rPr lang="en-US" sz="800" dirty="0"/>
                        <a:t>1.5909</a:t>
                      </a:r>
                      <a:endParaRPr lang="en-US" sz="800" b="0" i="0" u="none" strike="noStrike" dirty="0">
                        <a:solidFill>
                          <a:schemeClr val="tx1"/>
                        </a:solidFill>
                        <a:effectLst/>
                        <a:latin typeface="+mn-lt"/>
                      </a:endParaRP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800" dirty="0"/>
                        <a:t>1.4087</a:t>
                      </a:r>
                      <a:endParaRPr lang="en-US" sz="800" b="0" i="0" u="none" strike="noStrike" dirty="0">
                        <a:solidFill>
                          <a:schemeClr val="tx1"/>
                        </a:solidFill>
                        <a:effectLst/>
                        <a:latin typeface="+mn-lt"/>
                      </a:endParaRP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198370">
                <a:tc>
                  <a:txBody>
                    <a:bodyPr/>
                    <a:lstStyle/>
                    <a:p>
                      <a:pPr algn="ctr" rtl="0" fontAlgn="ctr"/>
                      <a:r>
                        <a:rPr lang="en-US" sz="800" b="0" i="0" u="none" strike="noStrike" dirty="0">
                          <a:solidFill>
                            <a:schemeClr val="tx1"/>
                          </a:solidFill>
                          <a:effectLst/>
                          <a:latin typeface="Calibri" panose="020F0502020204030204" pitchFamily="34" charset="0"/>
                        </a:rPr>
                        <a:t>2021/22</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1.78</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(1.78)</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1.81</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b"/>
                      <a:r>
                        <a:rPr lang="en-US" sz="800" b="0" i="0" u="none" strike="noStrike" dirty="0">
                          <a:solidFill>
                            <a:schemeClr val="tx1"/>
                          </a:solidFill>
                          <a:effectLst/>
                          <a:latin typeface="+mn-lt"/>
                        </a:rPr>
                        <a:t>1.5998</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800" b="0" i="0" u="none" strike="noStrike" dirty="0">
                          <a:solidFill>
                            <a:schemeClr val="tx1"/>
                          </a:solidFill>
                          <a:effectLst/>
                          <a:latin typeface="+mn-lt"/>
                        </a:rPr>
                        <a:t>1.5025</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53604954"/>
                  </a:ext>
                </a:extLst>
              </a:tr>
            </a:tbl>
          </a:graphicData>
        </a:graphic>
      </p:graphicFrame>
      <p:sp>
        <p:nvSpPr>
          <p:cNvPr id="46" name="Rectangle 45"/>
          <p:cNvSpPr/>
          <p:nvPr/>
        </p:nvSpPr>
        <p:spPr>
          <a:xfrm>
            <a:off x="811814" y="0"/>
            <a:ext cx="6046186" cy="64446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Rectangle 46"/>
          <p:cNvSpPr/>
          <p:nvPr/>
        </p:nvSpPr>
        <p:spPr>
          <a:xfrm>
            <a:off x="811814" y="506444"/>
            <a:ext cx="6046186" cy="515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822960" y="72628"/>
            <a:ext cx="3774110" cy="338554"/>
          </a:xfrm>
          <a:prstGeom prst="rect">
            <a:avLst/>
          </a:prstGeom>
          <a:noFill/>
        </p:spPr>
        <p:txBody>
          <a:bodyPr wrap="none" rtlCol="0">
            <a:spAutoFit/>
          </a:bodyPr>
          <a:lstStyle/>
          <a:p>
            <a:r>
              <a:rPr lang="en-US" sz="1600" b="1" dirty="0"/>
              <a:t>TAKAFUL IKHLAS FAMILY BALANCED FUND</a:t>
            </a:r>
          </a:p>
        </p:txBody>
      </p:sp>
      <p:pic>
        <p:nvPicPr>
          <p:cNvPr id="72" name="Picture 2914" descr="logo_ikhlas"/>
          <p:cNvPicPr>
            <a:picLocks noChangeAspect="1" noChangeArrowheads="1"/>
          </p:cNvPicPr>
          <p:nvPr/>
        </p:nvPicPr>
        <p:blipFill>
          <a:blip r:embed="rId2" cstate="print"/>
          <a:srcRect/>
          <a:stretch>
            <a:fillRect/>
          </a:stretch>
        </p:blipFill>
        <p:spPr bwMode="auto">
          <a:xfrm>
            <a:off x="68580" y="27401"/>
            <a:ext cx="657420" cy="622177"/>
          </a:xfrm>
          <a:prstGeom prst="rect">
            <a:avLst/>
          </a:prstGeom>
          <a:noFill/>
          <a:ln w="9525">
            <a:noFill/>
            <a:miter lim="800000"/>
            <a:headEnd/>
            <a:tailEnd/>
          </a:ln>
        </p:spPr>
      </p:pic>
      <p:pic>
        <p:nvPicPr>
          <p:cNvPr id="75" name="Picture 11" descr="li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993" y="8810625"/>
            <a:ext cx="6874042"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 name="TextBox 67"/>
          <p:cNvSpPr txBox="1"/>
          <p:nvPr/>
        </p:nvSpPr>
        <p:spPr>
          <a:xfrm>
            <a:off x="-76199" y="8941712"/>
            <a:ext cx="2895600" cy="215444"/>
          </a:xfrm>
          <a:prstGeom prst="rect">
            <a:avLst/>
          </a:prstGeom>
          <a:noFill/>
        </p:spPr>
        <p:txBody>
          <a:bodyPr wrap="square" rtlCol="0">
            <a:spAutoFit/>
          </a:bodyPr>
          <a:lstStyle/>
          <a:p>
            <a:pPr algn="ctr"/>
            <a:r>
              <a:rPr lang="en-US" sz="800" dirty="0"/>
              <a:t>A wholly-owned subsidiary of MNRB Holdings </a:t>
            </a:r>
            <a:r>
              <a:rPr lang="en-US" sz="800" dirty="0" err="1"/>
              <a:t>Berhad</a:t>
            </a:r>
            <a:endParaRPr lang="en-US" sz="800" dirty="0"/>
          </a:p>
        </p:txBody>
      </p:sp>
      <p:sp>
        <p:nvSpPr>
          <p:cNvPr id="65" name="TextBox 64"/>
          <p:cNvSpPr txBox="1"/>
          <p:nvPr/>
        </p:nvSpPr>
        <p:spPr>
          <a:xfrm>
            <a:off x="4934180" y="8941712"/>
            <a:ext cx="2090562" cy="215444"/>
          </a:xfrm>
          <a:prstGeom prst="rect">
            <a:avLst/>
          </a:prstGeom>
          <a:noFill/>
        </p:spPr>
        <p:txBody>
          <a:bodyPr wrap="square" rtlCol="0">
            <a:spAutoFit/>
          </a:bodyPr>
          <a:lstStyle/>
          <a:p>
            <a:pPr algn="ctr"/>
            <a:r>
              <a:rPr lang="en-US" sz="800" dirty="0"/>
              <a:t>www.takaful-ikhlas.com.my</a:t>
            </a:r>
          </a:p>
        </p:txBody>
      </p:sp>
      <p:graphicFrame>
        <p:nvGraphicFramePr>
          <p:cNvPr id="66" name="Table 65"/>
          <p:cNvGraphicFramePr>
            <a:graphicFrameLocks noGrp="1"/>
          </p:cNvGraphicFramePr>
          <p:nvPr>
            <p:extLst>
              <p:ext uri="{D42A27DB-BD31-4B8C-83A1-F6EECF244321}">
                <p14:modId xmlns:p14="http://schemas.microsoft.com/office/powerpoint/2010/main" val="3848629464"/>
              </p:ext>
            </p:extLst>
          </p:nvPr>
        </p:nvGraphicFramePr>
        <p:xfrm>
          <a:off x="3303497" y="2665730"/>
          <a:ext cx="3569052" cy="883686"/>
        </p:xfrm>
        <a:graphic>
          <a:graphicData uri="http://schemas.openxmlformats.org/drawingml/2006/table">
            <a:tbl>
              <a:tblPr/>
              <a:tblGrid>
                <a:gridCol w="763927">
                  <a:extLst>
                    <a:ext uri="{9D8B030D-6E8A-4147-A177-3AD203B41FA5}">
                      <a16:colId xmlns:a16="http://schemas.microsoft.com/office/drawing/2014/main" val="20000"/>
                    </a:ext>
                  </a:extLst>
                </a:gridCol>
                <a:gridCol w="545441">
                  <a:extLst>
                    <a:ext uri="{9D8B030D-6E8A-4147-A177-3AD203B41FA5}">
                      <a16:colId xmlns:a16="http://schemas.microsoft.com/office/drawing/2014/main" val="20001"/>
                    </a:ext>
                  </a:extLst>
                </a:gridCol>
                <a:gridCol w="623361">
                  <a:extLst>
                    <a:ext uri="{9D8B030D-6E8A-4147-A177-3AD203B41FA5}">
                      <a16:colId xmlns:a16="http://schemas.microsoft.com/office/drawing/2014/main" val="20002"/>
                    </a:ext>
                  </a:extLst>
                </a:gridCol>
                <a:gridCol w="545441">
                  <a:extLst>
                    <a:ext uri="{9D8B030D-6E8A-4147-A177-3AD203B41FA5}">
                      <a16:colId xmlns:a16="http://schemas.microsoft.com/office/drawing/2014/main" val="20003"/>
                    </a:ext>
                  </a:extLst>
                </a:gridCol>
                <a:gridCol w="545441">
                  <a:extLst>
                    <a:ext uri="{9D8B030D-6E8A-4147-A177-3AD203B41FA5}">
                      <a16:colId xmlns:a16="http://schemas.microsoft.com/office/drawing/2014/main" val="20004"/>
                    </a:ext>
                  </a:extLst>
                </a:gridCol>
                <a:gridCol w="545441">
                  <a:extLst>
                    <a:ext uri="{9D8B030D-6E8A-4147-A177-3AD203B41FA5}">
                      <a16:colId xmlns:a16="http://schemas.microsoft.com/office/drawing/2014/main" val="20005"/>
                    </a:ext>
                  </a:extLst>
                </a:gridCol>
              </a:tblGrid>
              <a:tr h="300280">
                <a:tc>
                  <a:txBody>
                    <a:bodyPr/>
                    <a:lstStyle/>
                    <a:p>
                      <a:pPr algn="ctr" fontAlgn="b"/>
                      <a:r>
                        <a:rPr lang="en-US" sz="800" b="0" i="0" u="none" strike="noStrike" dirty="0">
                          <a:solidFill>
                            <a:srgbClr val="000000"/>
                          </a:solidFill>
                          <a:latin typeface="Calibri"/>
                        </a:rPr>
                        <a:t> </a:t>
                      </a:r>
                    </a:p>
                  </a:txBody>
                  <a:tcPr marL="7434" marR="7434" marT="7438"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sng" strike="noStrike" cap="none" normalizeH="0" baseline="0" dirty="0">
                          <a:ln>
                            <a:noFill/>
                          </a:ln>
                          <a:solidFill>
                            <a:schemeClr val="tx1"/>
                          </a:solidFill>
                          <a:effectLst/>
                          <a:latin typeface="Calibri" pitchFamily="34" charset="0"/>
                          <a:ea typeface="MS PGothic" pitchFamily="34" charset="-128"/>
                        </a:rPr>
                        <a:t>2022</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a:t>
                      </a: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sng" strike="noStrike" cap="none" normalizeH="0" baseline="0" dirty="0">
                          <a:ln>
                            <a:noFill/>
                          </a:ln>
                          <a:solidFill>
                            <a:schemeClr val="tx1"/>
                          </a:solidFill>
                          <a:effectLst/>
                          <a:latin typeface="Calibri" pitchFamily="34" charset="0"/>
                          <a:ea typeface="MS PGothic" pitchFamily="34" charset="-128"/>
                        </a:rPr>
                        <a:t>2021</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a:t>
                      </a: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sng" strike="noStrike" cap="none" normalizeH="0" baseline="0" dirty="0">
                          <a:ln>
                            <a:noFill/>
                          </a:ln>
                          <a:solidFill>
                            <a:schemeClr val="tx1"/>
                          </a:solidFill>
                          <a:effectLst/>
                          <a:latin typeface="Calibri" pitchFamily="34" charset="0"/>
                          <a:ea typeface="MS PGothic" pitchFamily="34" charset="-128"/>
                        </a:rPr>
                        <a:t>2020</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a:t>
                      </a: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sng" strike="noStrike" cap="none" normalizeH="0" baseline="0" dirty="0">
                          <a:ln>
                            <a:noFill/>
                          </a:ln>
                          <a:solidFill>
                            <a:schemeClr val="tx1"/>
                          </a:solidFill>
                          <a:effectLst/>
                          <a:latin typeface="Calibri" pitchFamily="34" charset="0"/>
                          <a:ea typeface="MS PGothic" pitchFamily="34" charset="-128"/>
                        </a:rPr>
                        <a:t>2019</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a:t>
                      </a: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sng" strike="noStrike" cap="none" normalizeH="0" baseline="0" dirty="0">
                          <a:ln>
                            <a:noFill/>
                          </a:ln>
                          <a:solidFill>
                            <a:schemeClr val="tx1"/>
                          </a:solidFill>
                          <a:effectLst/>
                          <a:latin typeface="Calibri" pitchFamily="34" charset="0"/>
                          <a:ea typeface="MS PGothic" pitchFamily="34" charset="-128"/>
                        </a:rPr>
                        <a:t>2018</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a:t>
                      </a: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91062">
                <a:tc>
                  <a:txBody>
                    <a:bodyPr/>
                    <a:lstStyle/>
                    <a:p>
                      <a:pPr marL="0" marR="0" lvl="0" indent="0" algn="l"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S PGothic" pitchFamily="34" charset="-128"/>
                        </a:rPr>
                        <a:t>Target Fund</a:t>
                      </a:r>
                    </a:p>
                  </a:txBody>
                  <a:tcPr marL="91451" marR="91451" marT="45681" marB="45681"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S PGothic" pitchFamily="34" charset="-128"/>
                        </a:rPr>
                        <a:t>(3.01)</a:t>
                      </a: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S PGothic" pitchFamily="34" charset="-128"/>
                        </a:rPr>
                        <a:t>1.22</a:t>
                      </a: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S PGothic" pitchFamily="34" charset="-128"/>
                        </a:rPr>
                        <a:t>1.46</a:t>
                      </a: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S PGothic" pitchFamily="34" charset="-128"/>
                        </a:rPr>
                        <a:t>6.26</a:t>
                      </a: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S PGothic" pitchFamily="34" charset="-128"/>
                        </a:rPr>
                        <a:t>(5.49)</a:t>
                      </a: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00280">
                <a:tc>
                  <a:txBody>
                    <a:bodyPr/>
                    <a:lstStyle/>
                    <a:p>
                      <a:pPr marL="0" marR="0" lvl="0" indent="0" algn="l"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S PGothic" pitchFamily="34" charset="-128"/>
                        </a:rPr>
                        <a:t>Benchmark</a:t>
                      </a:r>
                    </a:p>
                    <a:p>
                      <a:pPr marL="0" marR="0" lvl="0" indent="0" algn="l" defTabSz="914400" rtl="0" eaLnBrk="1" fontAlgn="base" latinLnBrk="0" hangingPunct="1">
                        <a:lnSpc>
                          <a:spcPct val="100000"/>
                        </a:lnSpc>
                        <a:spcBef>
                          <a:spcPts val="0"/>
                        </a:spcBef>
                        <a:spcAft>
                          <a:spcPts val="0"/>
                        </a:spcAft>
                        <a:buClrTx/>
                        <a:buSzTx/>
                        <a:buFontTx/>
                        <a:buNone/>
                        <a:tabLst/>
                      </a:pPr>
                      <a:endParaRPr kumimoji="0" lang="en-US" sz="800" b="0" i="0" u="none" strike="noStrike" cap="none" normalizeH="0" baseline="0" dirty="0">
                        <a:ln>
                          <a:noFill/>
                        </a:ln>
                        <a:solidFill>
                          <a:schemeClr val="tx1"/>
                        </a:solidFill>
                        <a:effectLst/>
                        <a:latin typeface="+mn-lt"/>
                        <a:ea typeface="MS PGothic" pitchFamily="34" charset="-128"/>
                      </a:endParaRPr>
                    </a:p>
                  </a:txBody>
                  <a:tcPr marL="91451" marR="91451" marT="45681" marB="45681"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S PGothic" pitchFamily="34" charset="-128"/>
                        </a:rPr>
                        <a:t>(5.63)</a:t>
                      </a:r>
                    </a:p>
                    <a:p>
                      <a:pPr marL="0" marR="0" lvl="0" indent="0" algn="ctr" defTabSz="914400" rtl="0" eaLnBrk="1" fontAlgn="base" latinLnBrk="0" hangingPunct="1">
                        <a:lnSpc>
                          <a:spcPct val="100000"/>
                        </a:lnSpc>
                        <a:spcBef>
                          <a:spcPts val="0"/>
                        </a:spcBef>
                        <a:spcAft>
                          <a:spcPts val="0"/>
                        </a:spcAft>
                        <a:buClrTx/>
                        <a:buSzTx/>
                        <a:buFontTx/>
                        <a:buNone/>
                        <a:tabLst/>
                      </a:pPr>
                      <a:endParaRPr kumimoji="0" lang="en-US" sz="800" b="0" i="0" u="none" strike="noStrike" cap="none" normalizeH="0" baseline="0" dirty="0">
                        <a:ln>
                          <a:noFill/>
                        </a:ln>
                        <a:solidFill>
                          <a:schemeClr val="tx1"/>
                        </a:solidFill>
                        <a:effectLst/>
                        <a:latin typeface="+mn-lt"/>
                        <a:ea typeface="MS PGothic" pitchFamily="34" charset="-128"/>
                      </a:endParaRP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S PGothic" pitchFamily="34" charset="-128"/>
                        </a:rPr>
                        <a:t>(3.44)</a:t>
                      </a:r>
                    </a:p>
                    <a:p>
                      <a:pPr marL="0" marR="0" lvl="0" indent="0" algn="ctr" defTabSz="914400" rtl="0" eaLnBrk="1" fontAlgn="base" latinLnBrk="0" hangingPunct="1">
                        <a:lnSpc>
                          <a:spcPct val="100000"/>
                        </a:lnSpc>
                        <a:spcBef>
                          <a:spcPts val="0"/>
                        </a:spcBef>
                        <a:spcAft>
                          <a:spcPts val="0"/>
                        </a:spcAft>
                        <a:buClrTx/>
                        <a:buSzTx/>
                        <a:buFontTx/>
                        <a:buNone/>
                        <a:tabLst/>
                      </a:pPr>
                      <a:endParaRPr kumimoji="0" lang="en-US" sz="800" b="0" i="0" u="none" strike="noStrike" cap="none" normalizeH="0" baseline="0" dirty="0">
                        <a:ln>
                          <a:noFill/>
                        </a:ln>
                        <a:solidFill>
                          <a:schemeClr val="tx1"/>
                        </a:solidFill>
                        <a:effectLst/>
                        <a:latin typeface="+mn-lt"/>
                        <a:ea typeface="MS PGothic" pitchFamily="34" charset="-128"/>
                      </a:endParaRP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S PGothic" pitchFamily="34" charset="-128"/>
                        </a:rPr>
                        <a:t>7.42</a:t>
                      </a:r>
                    </a:p>
                    <a:p>
                      <a:pPr marL="0" marR="0" lvl="0" indent="0" algn="ctr" defTabSz="914400" rtl="0" eaLnBrk="1" fontAlgn="base" latinLnBrk="0" hangingPunct="1">
                        <a:lnSpc>
                          <a:spcPct val="100000"/>
                        </a:lnSpc>
                        <a:spcBef>
                          <a:spcPts val="0"/>
                        </a:spcBef>
                        <a:spcAft>
                          <a:spcPts val="0"/>
                        </a:spcAft>
                        <a:buClrTx/>
                        <a:buSzTx/>
                        <a:buFontTx/>
                        <a:buNone/>
                        <a:tabLst/>
                      </a:pPr>
                      <a:endParaRPr kumimoji="0" lang="en-US" sz="800" b="0" i="0" u="none" strike="noStrike" cap="none" normalizeH="0" baseline="0" dirty="0">
                        <a:ln>
                          <a:noFill/>
                        </a:ln>
                        <a:solidFill>
                          <a:schemeClr val="tx1"/>
                        </a:solidFill>
                        <a:effectLst/>
                        <a:latin typeface="+mn-lt"/>
                        <a:ea typeface="MS PGothic" pitchFamily="34" charset="-128"/>
                      </a:endParaRP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S PGothic" pitchFamily="34" charset="-128"/>
                        </a:rPr>
                        <a:t>3.59</a:t>
                      </a:r>
                    </a:p>
                    <a:p>
                      <a:pPr marL="0" marR="0" lvl="0" indent="0" algn="ctr" defTabSz="914400" rtl="0" eaLnBrk="1" fontAlgn="base" latinLnBrk="0" hangingPunct="1">
                        <a:lnSpc>
                          <a:spcPct val="100000"/>
                        </a:lnSpc>
                        <a:spcBef>
                          <a:spcPts val="0"/>
                        </a:spcBef>
                        <a:spcAft>
                          <a:spcPts val="0"/>
                        </a:spcAft>
                        <a:buClrTx/>
                        <a:buSzTx/>
                        <a:buFontTx/>
                        <a:buNone/>
                        <a:tabLst/>
                      </a:pPr>
                      <a:endParaRPr kumimoji="0" lang="en-US" sz="800" b="0" i="0" u="none" strike="noStrike" cap="none" normalizeH="0" baseline="0" dirty="0">
                        <a:ln>
                          <a:noFill/>
                        </a:ln>
                        <a:solidFill>
                          <a:schemeClr val="tx1"/>
                        </a:solidFill>
                        <a:effectLst/>
                        <a:latin typeface="+mn-lt"/>
                        <a:ea typeface="MS PGothic" pitchFamily="34" charset="-128"/>
                      </a:endParaRP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S PGothic" pitchFamily="34" charset="-128"/>
                        </a:rPr>
                        <a:t>(6.99)</a:t>
                      </a:r>
                    </a:p>
                    <a:p>
                      <a:pPr marL="0" marR="0" lvl="0" indent="0" algn="ctr" defTabSz="914400" rtl="0" eaLnBrk="1" fontAlgn="base" latinLnBrk="0" hangingPunct="1">
                        <a:lnSpc>
                          <a:spcPct val="100000"/>
                        </a:lnSpc>
                        <a:spcBef>
                          <a:spcPts val="0"/>
                        </a:spcBef>
                        <a:spcAft>
                          <a:spcPts val="0"/>
                        </a:spcAft>
                        <a:buClrTx/>
                        <a:buSzTx/>
                        <a:buFontTx/>
                        <a:buNone/>
                        <a:tabLst/>
                      </a:pPr>
                      <a:endParaRPr kumimoji="0" lang="en-US" sz="800" b="0" i="0" u="none" strike="noStrike" cap="none" normalizeH="0" baseline="0" dirty="0">
                        <a:ln>
                          <a:noFill/>
                        </a:ln>
                        <a:solidFill>
                          <a:schemeClr val="tx1"/>
                        </a:solidFill>
                        <a:effectLst/>
                        <a:latin typeface="+mn-lt"/>
                        <a:ea typeface="MS PGothic" pitchFamily="34" charset="-128"/>
                      </a:endParaRPr>
                    </a:p>
                  </a:txBody>
                  <a:tcPr marL="91451" marR="91451" marT="45681" marB="45681"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
        <p:nvSpPr>
          <p:cNvPr id="55" name="TextBox 54"/>
          <p:cNvSpPr txBox="1"/>
          <p:nvPr/>
        </p:nvSpPr>
        <p:spPr>
          <a:xfrm>
            <a:off x="76200" y="1498600"/>
            <a:ext cx="1186543" cy="261610"/>
          </a:xfrm>
          <a:prstGeom prst="rect">
            <a:avLst/>
          </a:prstGeom>
          <a:noFill/>
        </p:spPr>
        <p:txBody>
          <a:bodyPr wrap="none" rtlCol="0">
            <a:spAutoFit/>
          </a:bodyPr>
          <a:lstStyle/>
          <a:p>
            <a:r>
              <a:rPr lang="en-US" sz="1100" b="1" dirty="0"/>
              <a:t>TARGET MARKET</a:t>
            </a:r>
          </a:p>
        </p:txBody>
      </p:sp>
      <p:graphicFrame>
        <p:nvGraphicFramePr>
          <p:cNvPr id="76" name="Table 75">
            <a:extLst>
              <a:ext uri="{FF2B5EF4-FFF2-40B4-BE49-F238E27FC236}">
                <a16:creationId xmlns:a16="http://schemas.microsoft.com/office/drawing/2014/main" id="{80C58F52-C4C1-6A42-AA20-20A632439672}"/>
              </a:ext>
            </a:extLst>
          </p:cNvPr>
          <p:cNvGraphicFramePr>
            <a:graphicFrameLocks noGrp="1"/>
          </p:cNvGraphicFramePr>
          <p:nvPr>
            <p:extLst>
              <p:ext uri="{D42A27DB-BD31-4B8C-83A1-F6EECF244321}">
                <p14:modId xmlns:p14="http://schemas.microsoft.com/office/powerpoint/2010/main" val="2533526954"/>
              </p:ext>
            </p:extLst>
          </p:nvPr>
        </p:nvGraphicFramePr>
        <p:xfrm>
          <a:off x="127626" y="5877846"/>
          <a:ext cx="3141587" cy="674960"/>
        </p:xfrm>
        <a:graphic>
          <a:graphicData uri="http://schemas.openxmlformats.org/drawingml/2006/table">
            <a:tbl>
              <a:tblPr/>
              <a:tblGrid>
                <a:gridCol w="563884">
                  <a:extLst>
                    <a:ext uri="{9D8B030D-6E8A-4147-A177-3AD203B41FA5}">
                      <a16:colId xmlns:a16="http://schemas.microsoft.com/office/drawing/2014/main" val="20000"/>
                    </a:ext>
                  </a:extLst>
                </a:gridCol>
                <a:gridCol w="385763">
                  <a:extLst>
                    <a:ext uri="{9D8B030D-6E8A-4147-A177-3AD203B41FA5}">
                      <a16:colId xmlns:a16="http://schemas.microsoft.com/office/drawing/2014/main" val="20001"/>
                    </a:ext>
                  </a:extLst>
                </a:gridCol>
                <a:gridCol w="385762">
                  <a:extLst>
                    <a:ext uri="{9D8B030D-6E8A-4147-A177-3AD203B41FA5}">
                      <a16:colId xmlns:a16="http://schemas.microsoft.com/office/drawing/2014/main" val="20002"/>
                    </a:ext>
                  </a:extLst>
                </a:gridCol>
                <a:gridCol w="357188">
                  <a:extLst>
                    <a:ext uri="{9D8B030D-6E8A-4147-A177-3AD203B41FA5}">
                      <a16:colId xmlns:a16="http://schemas.microsoft.com/office/drawing/2014/main" val="20003"/>
                    </a:ext>
                  </a:extLst>
                </a:gridCol>
                <a:gridCol w="347662">
                  <a:extLst>
                    <a:ext uri="{9D8B030D-6E8A-4147-A177-3AD203B41FA5}">
                      <a16:colId xmlns:a16="http://schemas.microsoft.com/office/drawing/2014/main" val="20004"/>
                    </a:ext>
                  </a:extLst>
                </a:gridCol>
                <a:gridCol w="338138">
                  <a:extLst>
                    <a:ext uri="{9D8B030D-6E8A-4147-A177-3AD203B41FA5}">
                      <a16:colId xmlns:a16="http://schemas.microsoft.com/office/drawing/2014/main" val="20005"/>
                    </a:ext>
                  </a:extLst>
                </a:gridCol>
                <a:gridCol w="395337">
                  <a:extLst>
                    <a:ext uri="{9D8B030D-6E8A-4147-A177-3AD203B41FA5}">
                      <a16:colId xmlns:a16="http://schemas.microsoft.com/office/drawing/2014/main" val="4004493189"/>
                    </a:ext>
                  </a:extLst>
                </a:gridCol>
                <a:gridCol w="367853">
                  <a:extLst>
                    <a:ext uri="{9D8B030D-6E8A-4147-A177-3AD203B41FA5}">
                      <a16:colId xmlns:a16="http://schemas.microsoft.com/office/drawing/2014/main" val="2544092314"/>
                    </a:ext>
                  </a:extLst>
                </a:gridCol>
              </a:tblGrid>
              <a:tr h="157411">
                <a:tc>
                  <a:txBody>
                    <a:bodyPr/>
                    <a:lstStyle/>
                    <a:p>
                      <a:pPr algn="ctr" fontAlgn="b"/>
                      <a:r>
                        <a:rPr lang="en-US" sz="800" b="0" i="0" u="none" strike="noStrike" dirty="0">
                          <a:solidFill>
                            <a:schemeClr val="tx1"/>
                          </a:solidFill>
                          <a:latin typeface="Calibri"/>
                        </a:rPr>
                        <a:t> </a:t>
                      </a: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sng" strike="noStrike" dirty="0">
                          <a:solidFill>
                            <a:schemeClr val="tx1"/>
                          </a:solidFill>
                          <a:latin typeface="Calibri"/>
                        </a:rPr>
                        <a:t>1 </a:t>
                      </a:r>
                      <a:r>
                        <a:rPr lang="en-US" sz="800" b="0" i="0" u="sng" strike="noStrike" dirty="0" err="1">
                          <a:solidFill>
                            <a:schemeClr val="tx1"/>
                          </a:solidFill>
                          <a:latin typeface="Calibri"/>
                        </a:rPr>
                        <a:t>mth</a:t>
                      </a:r>
                      <a:endParaRPr lang="en-US" sz="800" b="0" i="0" u="sng" strike="noStrike" dirty="0">
                        <a:solidFill>
                          <a:schemeClr val="tx1"/>
                        </a:solidFill>
                        <a:latin typeface="Calibri"/>
                      </a:endParaRP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sng" strike="noStrike" dirty="0">
                          <a:solidFill>
                            <a:schemeClr val="tx1"/>
                          </a:solidFill>
                          <a:latin typeface="Calibri"/>
                        </a:rPr>
                        <a:t>6 </a:t>
                      </a:r>
                      <a:r>
                        <a:rPr lang="en-US" sz="800" b="0" i="0" u="sng" strike="noStrike" dirty="0" err="1">
                          <a:solidFill>
                            <a:schemeClr val="tx1"/>
                          </a:solidFill>
                          <a:latin typeface="Calibri"/>
                        </a:rPr>
                        <a:t>mth</a:t>
                      </a:r>
                      <a:endParaRPr lang="en-US" sz="800" b="0" i="0" u="sng" strike="noStrike" dirty="0">
                        <a:solidFill>
                          <a:schemeClr val="tx1"/>
                        </a:solidFill>
                        <a:latin typeface="Calibri"/>
                      </a:endParaRP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sng" strike="noStrike" dirty="0">
                          <a:solidFill>
                            <a:schemeClr val="tx1"/>
                          </a:solidFill>
                          <a:latin typeface="Calibri"/>
                        </a:rPr>
                        <a:t>1 </a:t>
                      </a:r>
                      <a:r>
                        <a:rPr lang="en-US" sz="800" b="0" i="0" u="sng" strike="noStrike" dirty="0" err="1">
                          <a:solidFill>
                            <a:schemeClr val="tx1"/>
                          </a:solidFill>
                          <a:latin typeface="Calibri"/>
                        </a:rPr>
                        <a:t>yr</a:t>
                      </a:r>
                      <a:endParaRPr lang="en-US" sz="800" b="0" i="0" u="sng" strike="noStrike" dirty="0">
                        <a:solidFill>
                          <a:schemeClr val="tx1"/>
                        </a:solidFill>
                        <a:latin typeface="Calibri"/>
                      </a:endParaRP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sng" strike="noStrike" dirty="0">
                          <a:solidFill>
                            <a:schemeClr val="tx1"/>
                          </a:solidFill>
                          <a:latin typeface="Calibri"/>
                        </a:rPr>
                        <a:t>3 </a:t>
                      </a:r>
                      <a:r>
                        <a:rPr lang="en-US" sz="800" b="0" i="0" u="sng" strike="noStrike" dirty="0" err="1">
                          <a:solidFill>
                            <a:schemeClr val="tx1"/>
                          </a:solidFill>
                          <a:latin typeface="Calibri"/>
                        </a:rPr>
                        <a:t>yrs</a:t>
                      </a:r>
                      <a:endParaRPr lang="en-US" sz="800" b="0" i="0" u="sng" strike="noStrike" dirty="0">
                        <a:solidFill>
                          <a:schemeClr val="tx1"/>
                        </a:solidFill>
                        <a:latin typeface="Calibri"/>
                      </a:endParaRP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sng" strike="noStrike" dirty="0">
                          <a:solidFill>
                            <a:schemeClr val="tx1"/>
                          </a:solidFill>
                          <a:latin typeface="Calibri"/>
                        </a:rPr>
                        <a:t>5 </a:t>
                      </a:r>
                      <a:r>
                        <a:rPr lang="en-US" sz="800" b="0" i="0" u="sng" strike="noStrike" dirty="0" err="1">
                          <a:solidFill>
                            <a:schemeClr val="tx1"/>
                          </a:solidFill>
                          <a:latin typeface="Calibri"/>
                        </a:rPr>
                        <a:t>yrs</a:t>
                      </a:r>
                      <a:endParaRPr lang="en-US" sz="800" b="0" i="0" u="sng" strike="noStrike" dirty="0">
                        <a:solidFill>
                          <a:schemeClr val="tx1"/>
                        </a:solidFill>
                        <a:latin typeface="Calibri"/>
                      </a:endParaRP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u="sng" strike="noStrike" dirty="0">
                          <a:solidFill>
                            <a:schemeClr val="tx1"/>
                          </a:solidFill>
                          <a:effectLst/>
                        </a:rPr>
                        <a:t>7 </a:t>
                      </a:r>
                      <a:r>
                        <a:rPr lang="en-MY" sz="800" u="sng" strike="noStrike" dirty="0" err="1">
                          <a:solidFill>
                            <a:schemeClr val="tx1"/>
                          </a:solidFill>
                          <a:effectLst/>
                        </a:rPr>
                        <a:t>yrs</a:t>
                      </a:r>
                      <a:endParaRPr lang="en-MY" sz="800" b="1" i="0" u="sng" strike="noStrike" dirty="0">
                        <a:solidFill>
                          <a:schemeClr val="tx1"/>
                        </a:solidFill>
                        <a:effectLst/>
                        <a:latin typeface="Arial" panose="020B0604020202020204" pitchFamily="34" charset="0"/>
                      </a:endParaRPr>
                    </a:p>
                  </a:txBody>
                  <a:tcPr marL="7780" marR="7780" marT="778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u="sng" strike="noStrike" dirty="0">
                          <a:solidFill>
                            <a:schemeClr val="tx1"/>
                          </a:solidFill>
                          <a:effectLst/>
                        </a:rPr>
                        <a:t>10 </a:t>
                      </a:r>
                      <a:r>
                        <a:rPr lang="en-MY" sz="800" u="sng" strike="noStrike" dirty="0" err="1">
                          <a:solidFill>
                            <a:schemeClr val="tx1"/>
                          </a:solidFill>
                          <a:effectLst/>
                        </a:rPr>
                        <a:t>yrs</a:t>
                      </a:r>
                      <a:endParaRPr lang="en-MY" sz="800" b="1" i="0" u="sng" strike="noStrike" dirty="0">
                        <a:solidFill>
                          <a:schemeClr val="tx1"/>
                        </a:solidFill>
                        <a:effectLst/>
                        <a:latin typeface="Arial" panose="020B0604020202020204" pitchFamily="34" charset="0"/>
                      </a:endParaRPr>
                    </a:p>
                  </a:txBody>
                  <a:tcPr marL="7780" marR="7780" marT="778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42952">
                <a:tc>
                  <a:txBody>
                    <a:bodyPr/>
                    <a:lstStyle/>
                    <a:p>
                      <a:pPr algn="l" fontAlgn="b"/>
                      <a:r>
                        <a:rPr lang="en-US" sz="800" b="0" i="0" u="none" strike="noStrike" baseline="0" dirty="0">
                          <a:solidFill>
                            <a:schemeClr val="tx1"/>
                          </a:solidFill>
                          <a:latin typeface="Calibri"/>
                        </a:rPr>
                        <a:t>Balanced </a:t>
                      </a:r>
                      <a:r>
                        <a:rPr lang="en-US" sz="800" b="0" i="0" u="none" strike="noStrike" dirty="0">
                          <a:solidFill>
                            <a:schemeClr val="tx1"/>
                          </a:solidFill>
                          <a:latin typeface="Calibri"/>
                        </a:rPr>
                        <a:t> (%)</a:t>
                      </a: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0.38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2.14</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0.75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1.64</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8.09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MY" sz="800" b="0" i="0" u="none" strike="noStrike" dirty="0">
                          <a:solidFill>
                            <a:srgbClr val="000000"/>
                          </a:solidFill>
                          <a:effectLst/>
                          <a:latin typeface="+mn-lt"/>
                        </a:rPr>
                        <a:t>24.63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40.97</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66271">
                <a:tc>
                  <a:txBody>
                    <a:bodyPr/>
                    <a:lstStyle/>
                    <a:p>
                      <a:pPr algn="l" fontAlgn="b"/>
                      <a:r>
                        <a:rPr lang="en-US" sz="800" b="0" i="0" u="none" strike="noStrike" dirty="0">
                          <a:solidFill>
                            <a:schemeClr val="tx1"/>
                          </a:solidFill>
                          <a:latin typeface="Calibri"/>
                        </a:rPr>
                        <a:t>Benchmark (%)</a:t>
                      </a: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0.84</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2.48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0.23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2.35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(4.91)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3.18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14.55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graphicFrame>
        <p:nvGraphicFramePr>
          <p:cNvPr id="49" name="Table 48">
            <a:extLst>
              <a:ext uri="{FF2B5EF4-FFF2-40B4-BE49-F238E27FC236}">
                <a16:creationId xmlns:a16="http://schemas.microsoft.com/office/drawing/2014/main" id="{617E57F9-DBD3-4138-95CE-038F5E6104D1}"/>
              </a:ext>
            </a:extLst>
          </p:cNvPr>
          <p:cNvGraphicFramePr>
            <a:graphicFrameLocks noGrp="1"/>
          </p:cNvGraphicFramePr>
          <p:nvPr>
            <p:extLst>
              <p:ext uri="{D42A27DB-BD31-4B8C-83A1-F6EECF244321}">
                <p14:modId xmlns:p14="http://schemas.microsoft.com/office/powerpoint/2010/main" val="3247456264"/>
              </p:ext>
            </p:extLst>
          </p:nvPr>
        </p:nvGraphicFramePr>
        <p:xfrm>
          <a:off x="3849483" y="3839413"/>
          <a:ext cx="2696290" cy="381000"/>
        </p:xfrm>
        <a:graphic>
          <a:graphicData uri="http://schemas.openxmlformats.org/drawingml/2006/table">
            <a:tbl>
              <a:tblPr firstRow="1" bandRow="1"/>
              <a:tblGrid>
                <a:gridCol w="356757">
                  <a:extLst>
                    <a:ext uri="{9D8B030D-6E8A-4147-A177-3AD203B41FA5}">
                      <a16:colId xmlns:a16="http://schemas.microsoft.com/office/drawing/2014/main" val="937614315"/>
                    </a:ext>
                  </a:extLst>
                </a:gridCol>
                <a:gridCol w="733565">
                  <a:extLst>
                    <a:ext uri="{9D8B030D-6E8A-4147-A177-3AD203B41FA5}">
                      <a16:colId xmlns:a16="http://schemas.microsoft.com/office/drawing/2014/main" val="3247051925"/>
                    </a:ext>
                  </a:extLst>
                </a:gridCol>
                <a:gridCol w="802984">
                  <a:extLst>
                    <a:ext uri="{9D8B030D-6E8A-4147-A177-3AD203B41FA5}">
                      <a16:colId xmlns:a16="http://schemas.microsoft.com/office/drawing/2014/main" val="1530786892"/>
                    </a:ext>
                  </a:extLst>
                </a:gridCol>
                <a:gridCol w="802984">
                  <a:extLst>
                    <a:ext uri="{9D8B030D-6E8A-4147-A177-3AD203B41FA5}">
                      <a16:colId xmlns:a16="http://schemas.microsoft.com/office/drawing/2014/main" val="3128796635"/>
                    </a:ext>
                  </a:extLst>
                </a:gridCol>
              </a:tblGrid>
              <a:tr h="190500">
                <a:tc>
                  <a:txBody>
                    <a:bodyPr/>
                    <a:lstStyle/>
                    <a:p>
                      <a:pPr algn="l" fontAlgn="b"/>
                      <a:endParaRPr lang="en-US" sz="1100" b="0" i="0" u="none" strike="noStrike" dirty="0">
                        <a:solidFill>
                          <a:schemeClr val="tx1"/>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rtl="0" fontAlgn="b"/>
                      <a:r>
                        <a:rPr lang="en-US" sz="800" b="0" i="0" u="sng" strike="noStrike" dirty="0">
                          <a:solidFill>
                            <a:schemeClr val="tx1"/>
                          </a:solidFill>
                          <a:effectLst/>
                          <a:latin typeface="Calibri" panose="020F0502020204030204" pitchFamily="34" charset="0"/>
                        </a:rPr>
                        <a:t>Equities</a:t>
                      </a:r>
                    </a:p>
                  </a:txBody>
                  <a:tcPr marL="9525" marR="9525" marT="9525" marB="0" anchor="ctr">
                    <a:lnL>
                      <a:noFill/>
                    </a:lnL>
                    <a:lnR>
                      <a:noFill/>
                    </a:lnR>
                    <a:lnT>
                      <a:noFill/>
                    </a:lnT>
                    <a:lnB>
                      <a:noFill/>
                    </a:lnB>
                    <a:solidFill>
                      <a:srgbClr val="FFFFFF"/>
                    </a:solidFill>
                  </a:tcPr>
                </a:tc>
                <a:tc>
                  <a:txBody>
                    <a:bodyPr/>
                    <a:lstStyle/>
                    <a:p>
                      <a:pPr algn="ctr" rtl="0" fontAlgn="b"/>
                      <a:r>
                        <a:rPr lang="en-US" sz="800" b="0" i="0" u="sng" strike="noStrike" dirty="0">
                          <a:solidFill>
                            <a:schemeClr val="tx1"/>
                          </a:solidFill>
                          <a:effectLst/>
                          <a:latin typeface="Calibri" panose="020F0502020204030204" pitchFamily="34" charset="0"/>
                        </a:rPr>
                        <a:t>Cash</a:t>
                      </a:r>
                    </a:p>
                  </a:txBody>
                  <a:tcPr marL="9525" marR="9525" marT="9525" marB="0" anchor="ctr">
                    <a:lnL>
                      <a:noFill/>
                    </a:lnL>
                    <a:lnR>
                      <a:noFill/>
                    </a:lnR>
                    <a:lnT>
                      <a:noFill/>
                    </a:lnT>
                    <a:lnB>
                      <a:noFill/>
                    </a:lnB>
                    <a:solidFill>
                      <a:srgbClr val="FFFFFF"/>
                    </a:solidFill>
                  </a:tcPr>
                </a:tc>
                <a:tc>
                  <a:txBody>
                    <a:bodyPr/>
                    <a:lstStyle/>
                    <a:p>
                      <a:pPr algn="ctr" rtl="0" fontAlgn="b"/>
                      <a:r>
                        <a:rPr lang="en-US" sz="800" b="0" i="0" u="sng" strike="noStrike" dirty="0">
                          <a:solidFill>
                            <a:schemeClr val="tx1"/>
                          </a:solidFill>
                          <a:effectLst/>
                          <a:latin typeface="Calibri" panose="020F0502020204030204" pitchFamily="34" charset="0"/>
                        </a:rPr>
                        <a:t>Fixed Income</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1024102318"/>
                  </a:ext>
                </a:extLst>
              </a:tr>
              <a:tr h="190500">
                <a:tc>
                  <a:txBody>
                    <a:bodyPr/>
                    <a:lstStyle/>
                    <a:p>
                      <a:pPr algn="ctr" rtl="0" fontAlgn="b"/>
                      <a:r>
                        <a:rPr lang="en-US" sz="800" b="0" i="0" u="none" strike="noStrike" dirty="0">
                          <a:solidFill>
                            <a:schemeClr val="tx1"/>
                          </a:solidFill>
                          <a:effectLst/>
                          <a:latin typeface="Calibri" panose="020F0502020204030204" pitchFamily="34" charset="0"/>
                        </a:rPr>
                        <a:t>          %</a:t>
                      </a:r>
                    </a:p>
                  </a:txBody>
                  <a:tcPr marL="9525" marR="9525" marT="9525" marB="0" anchor="ctr">
                    <a:lnL>
                      <a:noFill/>
                    </a:lnL>
                    <a:lnR>
                      <a:noFill/>
                    </a:lnR>
                    <a:lnT>
                      <a:noFill/>
                    </a:lnT>
                    <a:lnB>
                      <a:noFill/>
                    </a:lnB>
                    <a:solidFill>
                      <a:srgbClr val="FFFFFF"/>
                    </a:solidFill>
                  </a:tcPr>
                </a:tc>
                <a:tc>
                  <a:txBody>
                    <a:bodyPr/>
                    <a:lstStyle/>
                    <a:p>
                      <a:pPr algn="ctr" rtl="0" fontAlgn="b"/>
                      <a:r>
                        <a:rPr lang="en-US" sz="800" b="0" i="0" u="none" strike="noStrike" dirty="0">
                          <a:solidFill>
                            <a:schemeClr val="tx1"/>
                          </a:solidFill>
                          <a:effectLst/>
                          <a:latin typeface="Calibri" panose="020F0502020204030204" pitchFamily="34" charset="0"/>
                        </a:rPr>
                        <a:t>47.67</a:t>
                      </a:r>
                    </a:p>
                  </a:txBody>
                  <a:tcPr marL="9525" marR="9525" marT="9525" marB="0" anchor="ctr">
                    <a:lnL>
                      <a:noFill/>
                    </a:lnL>
                    <a:lnR>
                      <a:noFill/>
                    </a:lnR>
                    <a:lnT>
                      <a:noFill/>
                    </a:lnT>
                    <a:lnB>
                      <a:noFill/>
                    </a:lnB>
                    <a:solidFill>
                      <a:srgbClr val="FFFFFF"/>
                    </a:solidFill>
                  </a:tcPr>
                </a:tc>
                <a:tc>
                  <a:txBody>
                    <a:bodyPr/>
                    <a:lstStyle/>
                    <a:p>
                      <a:pPr algn="ctr" rtl="0" fontAlgn="b"/>
                      <a:r>
                        <a:rPr lang="en-US" sz="800" b="0" i="0" u="none" strike="noStrike" dirty="0">
                          <a:solidFill>
                            <a:schemeClr val="tx1"/>
                          </a:solidFill>
                          <a:effectLst/>
                          <a:latin typeface="Calibri" panose="020F0502020204030204" pitchFamily="34" charset="0"/>
                        </a:rPr>
                        <a:t>3.97</a:t>
                      </a:r>
                    </a:p>
                  </a:txBody>
                  <a:tcPr marL="9525" marR="9525" marT="9525" marB="0" anchor="ctr">
                    <a:lnL>
                      <a:noFill/>
                    </a:lnL>
                    <a:lnR>
                      <a:noFill/>
                    </a:lnR>
                    <a:lnT>
                      <a:noFill/>
                    </a:lnT>
                    <a:lnB>
                      <a:noFill/>
                    </a:lnB>
                    <a:solidFill>
                      <a:srgbClr val="FFFFFF"/>
                    </a:solidFill>
                  </a:tcPr>
                </a:tc>
                <a:tc>
                  <a:txBody>
                    <a:bodyPr/>
                    <a:lstStyle/>
                    <a:p>
                      <a:pPr algn="ctr" rtl="0" fontAlgn="b"/>
                      <a:r>
                        <a:rPr lang="en-US" sz="800" b="0" i="0" u="none" strike="noStrike" dirty="0">
                          <a:solidFill>
                            <a:schemeClr val="tx1"/>
                          </a:solidFill>
                          <a:effectLst/>
                          <a:latin typeface="Calibri" panose="020F0502020204030204" pitchFamily="34" charset="0"/>
                        </a:rPr>
                        <a:t>48.36</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1217487513"/>
                  </a:ext>
                </a:extLst>
              </a:tr>
            </a:tbl>
          </a:graphicData>
        </a:graphic>
      </p:graphicFrame>
      <p:graphicFrame>
        <p:nvGraphicFramePr>
          <p:cNvPr id="82" name="Table 81">
            <a:extLst>
              <a:ext uri="{FF2B5EF4-FFF2-40B4-BE49-F238E27FC236}">
                <a16:creationId xmlns:a16="http://schemas.microsoft.com/office/drawing/2014/main" id="{6353B90E-D53C-4F35-9F46-DA1987E79F24}"/>
              </a:ext>
            </a:extLst>
          </p:cNvPr>
          <p:cNvGraphicFramePr>
            <a:graphicFrameLocks noGrp="1"/>
          </p:cNvGraphicFramePr>
          <p:nvPr>
            <p:extLst>
              <p:ext uri="{D42A27DB-BD31-4B8C-83A1-F6EECF244321}">
                <p14:modId xmlns:p14="http://schemas.microsoft.com/office/powerpoint/2010/main" val="5750472"/>
              </p:ext>
            </p:extLst>
          </p:nvPr>
        </p:nvGraphicFramePr>
        <p:xfrm>
          <a:off x="84917" y="4594894"/>
          <a:ext cx="1570631" cy="1114567"/>
        </p:xfrm>
        <a:graphic>
          <a:graphicData uri="http://schemas.openxmlformats.org/drawingml/2006/table">
            <a:tbl>
              <a:tblPr/>
              <a:tblGrid>
                <a:gridCol w="1230548">
                  <a:extLst>
                    <a:ext uri="{9D8B030D-6E8A-4147-A177-3AD203B41FA5}">
                      <a16:colId xmlns:a16="http://schemas.microsoft.com/office/drawing/2014/main" val="2317200220"/>
                    </a:ext>
                  </a:extLst>
                </a:gridCol>
                <a:gridCol w="340083">
                  <a:extLst>
                    <a:ext uri="{9D8B030D-6E8A-4147-A177-3AD203B41FA5}">
                      <a16:colId xmlns:a16="http://schemas.microsoft.com/office/drawing/2014/main" val="2825259053"/>
                    </a:ext>
                  </a:extLst>
                </a:gridCol>
              </a:tblGrid>
              <a:tr h="18505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MY" sz="700" b="0" i="0" u="none" strike="noStrike" baseline="0" dirty="0">
                          <a:solidFill>
                            <a:schemeClr val="tx1"/>
                          </a:solidFill>
                          <a:latin typeface="+mn-lt"/>
                        </a:rPr>
                        <a:t>Tenaga </a:t>
                      </a:r>
                      <a:r>
                        <a:rPr lang="en-MY" sz="700" b="0" i="0" u="none" strike="noStrike" baseline="0" dirty="0" err="1">
                          <a:solidFill>
                            <a:schemeClr val="tx1"/>
                          </a:solidFill>
                          <a:latin typeface="+mn-lt"/>
                        </a:rPr>
                        <a:t>Nasional</a:t>
                      </a:r>
                      <a:r>
                        <a:rPr lang="en-MY" sz="700" b="0" i="0" u="none" strike="noStrike" baseline="0" dirty="0">
                          <a:solidFill>
                            <a:schemeClr val="tx1"/>
                          </a:solidFill>
                          <a:latin typeface="+mn-lt"/>
                        </a:rPr>
                        <a:t> </a:t>
                      </a:r>
                      <a:r>
                        <a:rPr lang="en-MY" sz="700" b="0" i="0" u="none" strike="noStrike" baseline="0" dirty="0" err="1">
                          <a:solidFill>
                            <a:schemeClr val="tx1"/>
                          </a:solidFill>
                          <a:latin typeface="+mn-lt"/>
                        </a:rPr>
                        <a:t>Bhd</a:t>
                      </a:r>
                      <a:endParaRPr lang="en-MY" sz="700" b="0" i="0" u="none" strike="noStrike" baseline="0" dirty="0">
                        <a:solidFill>
                          <a:schemeClr val="tx1"/>
                        </a:solidFill>
                        <a:latin typeface="+mn-lt"/>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700" b="0" i="0" u="none" strike="noStrike" dirty="0">
                          <a:solidFill>
                            <a:schemeClr val="tx1"/>
                          </a:solidFill>
                          <a:latin typeface="+mn-lt"/>
                        </a:rPr>
                        <a:t>4.80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1123837"/>
                  </a:ext>
                </a:extLst>
              </a:tr>
              <a:tr h="17369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MY" sz="700" b="0" i="0" u="none" strike="noStrike" baseline="0" dirty="0" err="1">
                          <a:solidFill>
                            <a:schemeClr val="tx1"/>
                          </a:solidFill>
                          <a:latin typeface="+mn-lt"/>
                        </a:rPr>
                        <a:t>Mah</a:t>
                      </a:r>
                      <a:r>
                        <a:rPr lang="en-MY" sz="700" b="0" i="0" u="none" strike="noStrike" baseline="0" dirty="0">
                          <a:solidFill>
                            <a:schemeClr val="tx1"/>
                          </a:solidFill>
                          <a:latin typeface="+mn-lt"/>
                        </a:rPr>
                        <a:t> Sing Group </a:t>
                      </a:r>
                      <a:r>
                        <a:rPr lang="en-MY" sz="700" b="0" i="0" u="none" strike="noStrike" baseline="0" dirty="0" err="1">
                          <a:solidFill>
                            <a:schemeClr val="tx1"/>
                          </a:solidFill>
                          <a:latin typeface="+mn-lt"/>
                        </a:rPr>
                        <a:t>Bhd</a:t>
                      </a:r>
                      <a:endParaRPr lang="en-MY" sz="700" b="0" i="0" u="none" strike="noStrike" baseline="0" dirty="0">
                        <a:solidFill>
                          <a:schemeClr val="tx1"/>
                        </a:solidFill>
                        <a:latin typeface="+mn-lt"/>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700" b="0" i="0" u="none" strike="noStrike" dirty="0">
                          <a:solidFill>
                            <a:schemeClr val="tx1"/>
                          </a:solidFill>
                          <a:latin typeface="+mn-lt"/>
                        </a:rPr>
                        <a:t>3.99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22811902"/>
                  </a:ext>
                </a:extLst>
              </a:tr>
              <a:tr h="186954">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700" b="0" i="0" u="none" strike="noStrike" dirty="0">
                          <a:solidFill>
                            <a:schemeClr val="tx1"/>
                          </a:solidFill>
                          <a:latin typeface="+mn-lt"/>
                        </a:rPr>
                        <a:t>Edra Energy </a:t>
                      </a:r>
                      <a:r>
                        <a:rPr lang="en-US" sz="700" b="0" i="0" u="none" strike="noStrike" dirty="0" err="1">
                          <a:solidFill>
                            <a:schemeClr val="tx1"/>
                          </a:solidFill>
                          <a:latin typeface="+mn-lt"/>
                        </a:rPr>
                        <a:t>Sdn</a:t>
                      </a:r>
                      <a:r>
                        <a:rPr lang="en-US" sz="700" b="0" i="0" u="none" strike="noStrike" dirty="0">
                          <a:solidFill>
                            <a:schemeClr val="tx1"/>
                          </a:solidFill>
                          <a:latin typeface="+mn-lt"/>
                        </a:rPr>
                        <a:t> </a:t>
                      </a:r>
                      <a:r>
                        <a:rPr lang="en-US" sz="700" b="0" i="0" u="none" strike="noStrike" dirty="0" err="1">
                          <a:solidFill>
                            <a:schemeClr val="tx1"/>
                          </a:solidFill>
                          <a:latin typeface="+mn-lt"/>
                        </a:rPr>
                        <a:t>Bhd</a:t>
                      </a:r>
                      <a:endParaRPr lang="en-US" sz="700" b="0" i="0" u="none" strike="noStrike" dirty="0">
                        <a:solidFill>
                          <a:schemeClr val="tx1"/>
                        </a:solidFill>
                        <a:latin typeface="+mn-lt"/>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MY" sz="700" dirty="0">
                          <a:solidFill>
                            <a:schemeClr val="tx1"/>
                          </a:solidFill>
                          <a:latin typeface="+mn-lt"/>
                        </a:rPr>
                        <a:t>3.78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48935562"/>
                  </a:ext>
                </a:extLst>
              </a:tr>
              <a:tr h="22676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700" b="0" i="0" u="none" strike="noStrike" dirty="0">
                          <a:solidFill>
                            <a:schemeClr val="tx1"/>
                          </a:solidFill>
                          <a:latin typeface="+mn-lt"/>
                        </a:rPr>
                        <a:t>WCT Holdings </a:t>
                      </a:r>
                      <a:r>
                        <a:rPr lang="en-US" sz="700" b="0" i="0" u="none" strike="noStrike" dirty="0" err="1">
                          <a:solidFill>
                            <a:schemeClr val="tx1"/>
                          </a:solidFill>
                          <a:latin typeface="+mn-lt"/>
                        </a:rPr>
                        <a:t>Bhd</a:t>
                      </a:r>
                      <a:endParaRPr lang="en-MY" sz="700" b="0" i="0" u="none" strike="noStrike" baseline="0" dirty="0">
                        <a:solidFill>
                          <a:schemeClr val="tx1"/>
                        </a:solidFill>
                        <a:latin typeface="+mn-lt"/>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700" b="0" i="0" u="none" strike="noStrike" dirty="0">
                          <a:solidFill>
                            <a:schemeClr val="tx1"/>
                          </a:solidFill>
                          <a:latin typeface="+mn-lt"/>
                        </a:rPr>
                        <a:t>3.77</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67707679"/>
                  </a:ext>
                </a:extLst>
              </a:tr>
              <a:tr h="119216">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MY" sz="700" b="0" i="0" u="none" strike="noStrike" baseline="0" dirty="0" err="1">
                          <a:solidFill>
                            <a:schemeClr val="tx1"/>
                          </a:solidFill>
                          <a:latin typeface="+mn-lt"/>
                        </a:rPr>
                        <a:t>Perbadanan</a:t>
                      </a:r>
                      <a:r>
                        <a:rPr lang="en-MY" sz="700" b="0" i="0" u="none" strike="noStrike" baseline="0" dirty="0">
                          <a:solidFill>
                            <a:schemeClr val="tx1"/>
                          </a:solidFill>
                          <a:latin typeface="+mn-lt"/>
                        </a:rPr>
                        <a:t> </a:t>
                      </a:r>
                      <a:r>
                        <a:rPr lang="en-MY" sz="700" b="0" i="0" u="none" strike="noStrike" baseline="0" dirty="0" err="1">
                          <a:solidFill>
                            <a:schemeClr val="tx1"/>
                          </a:solidFill>
                          <a:latin typeface="+mn-lt"/>
                        </a:rPr>
                        <a:t>Kemajuan</a:t>
                      </a:r>
                      <a:r>
                        <a:rPr lang="en-MY" sz="700" b="0" i="0" u="none" strike="noStrike" baseline="0" dirty="0">
                          <a:solidFill>
                            <a:schemeClr val="tx1"/>
                          </a:solidFill>
                          <a:latin typeface="+mn-lt"/>
                        </a:rPr>
                        <a:t> </a:t>
                      </a:r>
                      <a:r>
                        <a:rPr lang="en-MY" sz="700" b="0" i="0" u="none" strike="noStrike" baseline="0" dirty="0" err="1">
                          <a:solidFill>
                            <a:schemeClr val="tx1"/>
                          </a:solidFill>
                          <a:latin typeface="+mn-lt"/>
                        </a:rPr>
                        <a:t>Pertanian</a:t>
                      </a:r>
                      <a:r>
                        <a:rPr lang="en-MY" sz="700" b="0" i="0" u="none" strike="noStrike" baseline="0" dirty="0">
                          <a:solidFill>
                            <a:schemeClr val="tx1"/>
                          </a:solidFill>
                          <a:latin typeface="+mn-lt"/>
                        </a:rPr>
                        <a:t> Negeri Pahang</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700" b="0" i="0" u="none" strike="noStrike" dirty="0">
                          <a:solidFill>
                            <a:schemeClr val="tx1"/>
                          </a:solidFill>
                          <a:latin typeface="+mn-lt"/>
                        </a:rPr>
                        <a:t>3.75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32544661"/>
                  </a:ext>
                </a:extLst>
              </a:tr>
              <a:tr h="119216">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500" i="1" dirty="0"/>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700" b="0" i="0" u="none" strike="noStrike" dirty="0">
                        <a:solidFill>
                          <a:schemeClr val="tx1"/>
                        </a:solidFill>
                        <a:highlight>
                          <a:srgbClr val="FFFF00"/>
                        </a:highlight>
                        <a:latin typeface="+mn-lt"/>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48313392"/>
                  </a:ext>
                </a:extLst>
              </a:tr>
            </a:tbl>
          </a:graphicData>
        </a:graphic>
      </p:graphicFrame>
      <p:graphicFrame>
        <p:nvGraphicFramePr>
          <p:cNvPr id="83" name="Table 82">
            <a:extLst>
              <a:ext uri="{FF2B5EF4-FFF2-40B4-BE49-F238E27FC236}">
                <a16:creationId xmlns:a16="http://schemas.microsoft.com/office/drawing/2014/main" id="{2BA7DE82-E561-474D-A42D-A090E190DE51}"/>
              </a:ext>
            </a:extLst>
          </p:cNvPr>
          <p:cNvGraphicFramePr>
            <a:graphicFrameLocks noGrp="1"/>
          </p:cNvGraphicFramePr>
          <p:nvPr>
            <p:extLst>
              <p:ext uri="{D42A27DB-BD31-4B8C-83A1-F6EECF244321}">
                <p14:modId xmlns:p14="http://schemas.microsoft.com/office/powerpoint/2010/main" val="3213962198"/>
              </p:ext>
            </p:extLst>
          </p:nvPr>
        </p:nvGraphicFramePr>
        <p:xfrm>
          <a:off x="1808872" y="4563560"/>
          <a:ext cx="1460341" cy="865916"/>
        </p:xfrm>
        <a:graphic>
          <a:graphicData uri="http://schemas.openxmlformats.org/drawingml/2006/table">
            <a:tbl>
              <a:tblPr/>
              <a:tblGrid>
                <a:gridCol w="1115307">
                  <a:extLst>
                    <a:ext uri="{9D8B030D-6E8A-4147-A177-3AD203B41FA5}">
                      <a16:colId xmlns:a16="http://schemas.microsoft.com/office/drawing/2014/main" val="20000"/>
                    </a:ext>
                  </a:extLst>
                </a:gridCol>
                <a:gridCol w="345034">
                  <a:extLst>
                    <a:ext uri="{9D8B030D-6E8A-4147-A177-3AD203B41FA5}">
                      <a16:colId xmlns:a16="http://schemas.microsoft.com/office/drawing/2014/main" val="20001"/>
                    </a:ext>
                  </a:extLst>
                </a:gridCol>
              </a:tblGrid>
              <a:tr h="214180">
                <a:tc>
                  <a:txBody>
                    <a:bodyPr/>
                    <a:lstStyle/>
                    <a:p>
                      <a:pPr algn="l" fontAlgn="b"/>
                      <a:r>
                        <a:rPr lang="en-US" sz="800" b="0" i="0" u="none" strike="noStrike" dirty="0">
                          <a:solidFill>
                            <a:schemeClr val="tx1"/>
                          </a:solidFill>
                          <a:latin typeface="+mn-lt"/>
                        </a:rPr>
                        <a:t>Fixed Income</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none" strike="noStrike" dirty="0">
                          <a:solidFill>
                            <a:schemeClr val="tx1"/>
                          </a:solidFill>
                          <a:latin typeface="+mn-lt"/>
                        </a:rPr>
                        <a:t>48.36</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295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chemeClr val="tx1"/>
                          </a:solidFill>
                          <a:latin typeface="+mn-lt"/>
                        </a:rPr>
                        <a:t>Industrials</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none" strike="noStrike" dirty="0">
                          <a:solidFill>
                            <a:schemeClr val="tx1"/>
                          </a:solidFill>
                          <a:latin typeface="+mn-lt"/>
                        </a:rPr>
                        <a:t>13.75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53734">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chemeClr val="tx1"/>
                          </a:solidFill>
                          <a:latin typeface="+mn-lt"/>
                        </a:rPr>
                        <a:t>Information Technology</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none" strike="noStrike" dirty="0">
                          <a:solidFill>
                            <a:schemeClr val="tx1"/>
                          </a:solidFill>
                          <a:latin typeface="+mn-lt"/>
                        </a:rPr>
                        <a:t>8.90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1552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chemeClr val="tx1"/>
                          </a:solidFill>
                          <a:latin typeface="+mn-lt"/>
                        </a:rPr>
                        <a:t>Materials</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chemeClr val="tx1"/>
                          </a:solidFill>
                          <a:effectLst/>
                          <a:latin typeface="+mn-lt"/>
                        </a:rPr>
                        <a:t>5.47</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5102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chemeClr val="tx1"/>
                          </a:solidFill>
                          <a:latin typeface="+mn-lt"/>
                        </a:rPr>
                        <a:t>Utilities</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chemeClr val="tx1"/>
                          </a:solidFill>
                          <a:effectLst/>
                          <a:latin typeface="+mn-lt"/>
                        </a:rPr>
                        <a:t>4.80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
        <p:nvSpPr>
          <p:cNvPr id="67" name="TextBox 66">
            <a:extLst>
              <a:ext uri="{FF2B5EF4-FFF2-40B4-BE49-F238E27FC236}">
                <a16:creationId xmlns:a16="http://schemas.microsoft.com/office/drawing/2014/main" id="{AE23080C-00D0-475E-8EF8-DAC9940A5C93}"/>
              </a:ext>
            </a:extLst>
          </p:cNvPr>
          <p:cNvSpPr txBox="1"/>
          <p:nvPr/>
        </p:nvSpPr>
        <p:spPr>
          <a:xfrm>
            <a:off x="5123413" y="72628"/>
            <a:ext cx="1443665" cy="338554"/>
          </a:xfrm>
          <a:prstGeom prst="rect">
            <a:avLst/>
          </a:prstGeom>
          <a:noFill/>
        </p:spPr>
        <p:txBody>
          <a:bodyPr wrap="none" rtlCol="0">
            <a:spAutoFit/>
          </a:bodyPr>
          <a:lstStyle/>
          <a:p>
            <a:r>
              <a:rPr lang="en-US" sz="1600" b="1" dirty="0"/>
              <a:t>JANUARY 2023</a:t>
            </a:r>
          </a:p>
        </p:txBody>
      </p:sp>
      <p:graphicFrame>
        <p:nvGraphicFramePr>
          <p:cNvPr id="3" name="Chart 2">
            <a:extLst>
              <a:ext uri="{FF2B5EF4-FFF2-40B4-BE49-F238E27FC236}">
                <a16:creationId xmlns:a16="http://schemas.microsoft.com/office/drawing/2014/main" id="{00000000-0008-0000-0100-000004080000}"/>
              </a:ext>
            </a:extLst>
          </p:cNvPr>
          <p:cNvGraphicFramePr>
            <a:graphicFrameLocks/>
          </p:cNvGraphicFramePr>
          <p:nvPr>
            <p:extLst>
              <p:ext uri="{D42A27DB-BD31-4B8C-83A1-F6EECF244321}">
                <p14:modId xmlns:p14="http://schemas.microsoft.com/office/powerpoint/2010/main" val="3797720097"/>
              </p:ext>
            </p:extLst>
          </p:nvPr>
        </p:nvGraphicFramePr>
        <p:xfrm>
          <a:off x="3470411" y="1027536"/>
          <a:ext cx="3339880" cy="1636944"/>
        </p:xfrm>
        <a:graphic>
          <a:graphicData uri="http://schemas.openxmlformats.org/drawingml/2006/chart">
            <c:chart xmlns:c="http://schemas.openxmlformats.org/drawingml/2006/chart" xmlns:r="http://schemas.openxmlformats.org/officeDocument/2006/relationships" r:id="rId4"/>
          </a:graphicData>
        </a:graphic>
      </p:graphicFrame>
      <p:sp>
        <p:nvSpPr>
          <p:cNvPr id="4" name="TextBox 8">
            <a:extLst>
              <a:ext uri="{FF2B5EF4-FFF2-40B4-BE49-F238E27FC236}">
                <a16:creationId xmlns:a16="http://schemas.microsoft.com/office/drawing/2014/main" id="{27205B1B-E2C3-1F32-047D-B4E1319383BA}"/>
              </a:ext>
            </a:extLst>
          </p:cNvPr>
          <p:cNvSpPr txBox="1"/>
          <p:nvPr/>
        </p:nvSpPr>
        <p:spPr>
          <a:xfrm>
            <a:off x="6615312" y="2328206"/>
            <a:ext cx="175933" cy="350755"/>
          </a:xfrm>
          <a:prstGeom prst="rect">
            <a:avLst/>
          </a:prstGeom>
        </p:spPr>
        <p:txBody>
          <a:bodyPr vert="vert270" wrap="square"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600">
                <a:latin typeface="Arial" panose="020B0604020202020204" pitchFamily="34" charset="0"/>
                <a:cs typeface="Arial" panose="020B0604020202020204" pitchFamily="34" charset="0"/>
              </a:rPr>
              <a:t>Jan-23</a:t>
            </a:r>
          </a:p>
        </p:txBody>
      </p:sp>
    </p:spTree>
    <p:extLst>
      <p:ext uri="{BB962C8B-B14F-4D97-AF65-F5344CB8AC3E}">
        <p14:creationId xmlns:p14="http://schemas.microsoft.com/office/powerpoint/2010/main" val="3713843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987"/>
          <p:cNvSpPr txBox="1">
            <a:spLocks noChangeArrowheads="1"/>
          </p:cNvSpPr>
          <p:nvPr/>
        </p:nvSpPr>
        <p:spPr bwMode="auto">
          <a:xfrm>
            <a:off x="-15240" y="6982655"/>
            <a:ext cx="6883308" cy="1754326"/>
          </a:xfrm>
          <a:prstGeom prst="rect">
            <a:avLst/>
          </a:prstGeom>
          <a:noFill/>
          <a:ln w="9525">
            <a:noFill/>
            <a:miter lim="800000"/>
            <a:headEnd/>
            <a:tailEnd/>
          </a:ln>
        </p:spPr>
        <p:txBody>
          <a:bodyPr wrap="square" anchor="ctr">
            <a:spAutoFit/>
          </a:bodyPr>
          <a:lstStyle/>
          <a:p>
            <a:pPr algn="just"/>
            <a:r>
              <a:rPr lang="en-US" sz="700" dirty="0"/>
              <a:t>For the month of January, the Fund reported a return of 1.38% as compared with the benchmark’s return of 0.23%. Year to date (YTD-FY)</a:t>
            </a:r>
            <a:r>
              <a:rPr lang="en-US" sz="700" baseline="30000" dirty="0"/>
              <a:t>1</a:t>
            </a:r>
            <a:r>
              <a:rPr lang="en-US" sz="700" dirty="0"/>
              <a:t>, the Fund stood at 3.43%, outperforming the benchmark by 139 bps. The local fixed income market sustained its positive momentum into the new year with sentiment continues to improve into January amid increased expectation of an imminent peak in global and domestic monetary policy cycle as signs of consistent moderating inflation emerges. Spreads on corporate sukuk have widened amid the lag in corporate sukuk yield movements compared to the sovereign yield movements. Bank Negara Malaysia ("BNM") unexpectedly paused its monetary policy tightening during its first Monetary Policy Committee ("MPC") meeting in January. BNM left the Overnight Policy Rate ("OPR") unchanged at 2.75% and stated that the decision will allow the MPC to assess the impact of the cumulative past OPR adjustments, given the lag effects of monetary policy on the economy. Prime Minister, Datuk Seri Anwar Ibrahim, who is also finance minister, is set to table the revised Budget 2023 on 24th February, with one of the focus points of the revised budget would be to reduce government debt. Additionally, the announcement of the highly anticipated new targeted subsidy mechanism will likely improve Malaysia’s fiscal position. The economic data in focus will be 4Q2022 data release on 9th February where the economy is expected to expand at 5.8% with full year GDP likely to surpass Ministry of Finance’s forecast of 6.5% to 7.0%. January headline inflation will be released on 24th February with expectations of prices to ease further, while core inflation will also be in focus after it declined for the first time in December after rising for at least a year. Our overall strategy going into 2023 continues to overweight in the credit segment for a more stable and higher yield pickup. While we continue to remain overweight in corporate segment, we are mindful of the potential slower growth for certain sectors in the economy and as such, prefer names with a stronger credit profile</a:t>
            </a:r>
            <a:r>
              <a:rPr lang="en-US" sz="700" baseline="30000" dirty="0"/>
              <a:t>2</a:t>
            </a:r>
            <a:r>
              <a:rPr lang="en-US" sz="700" dirty="0"/>
              <a:t>.</a:t>
            </a:r>
            <a:endParaRPr lang="en-US" sz="650" dirty="0"/>
          </a:p>
          <a:p>
            <a:pPr algn="just"/>
            <a:endParaRPr lang="en-US" sz="650" dirty="0"/>
          </a:p>
          <a:p>
            <a:pPr algn="just"/>
            <a:endParaRPr lang="en-US" sz="650" dirty="0"/>
          </a:p>
          <a:p>
            <a:pPr algn="just"/>
            <a:r>
              <a:rPr lang="en-US" sz="550" i="1" dirty="0"/>
              <a:t>Note: 1) YTD-FY reflects the period beginning 1 April 2022; 2) Commentary is based on target fund performance. ‘Target fund’ is referring to the underlying collective investment schemes; 3) </a:t>
            </a:r>
            <a:r>
              <a:rPr lang="en-US" sz="550" i="1" dirty="0" err="1"/>
              <a:t>Quantshop</a:t>
            </a:r>
            <a:r>
              <a:rPr lang="en-US" sz="550" i="1" dirty="0"/>
              <a:t> GII Medium Index; 4) 12-months General Investment Account (GIA).</a:t>
            </a:r>
            <a:endParaRPr lang="en-MY" sz="550" i="1" dirty="0"/>
          </a:p>
        </p:txBody>
      </p:sp>
      <p:sp>
        <p:nvSpPr>
          <p:cNvPr id="11" name="Rectangle 25"/>
          <p:cNvSpPr>
            <a:spLocks noChangeArrowheads="1"/>
          </p:cNvSpPr>
          <p:nvPr/>
        </p:nvSpPr>
        <p:spPr bwMode="auto">
          <a:xfrm>
            <a:off x="76200" y="2406650"/>
            <a:ext cx="3229471" cy="584775"/>
          </a:xfrm>
          <a:prstGeom prst="rect">
            <a:avLst/>
          </a:prstGeom>
          <a:noFill/>
          <a:ln w="9525">
            <a:noFill/>
            <a:miter lim="800000"/>
            <a:headEnd/>
            <a:tailEnd/>
          </a:ln>
        </p:spPr>
        <p:txBody>
          <a:bodyPr wrap="square">
            <a:spAutoFit/>
          </a:bodyPr>
          <a:lstStyle/>
          <a:p>
            <a:r>
              <a:rPr lang="en-US" sz="800" b="0" dirty="0">
                <a:latin typeface="Calibri" pitchFamily="34" charset="0"/>
              </a:rPr>
              <a:t>Takaful </a:t>
            </a:r>
            <a:r>
              <a:rPr lang="en-US" sz="800" b="0" dirty="0" err="1">
                <a:latin typeface="Calibri" pitchFamily="34" charset="0"/>
              </a:rPr>
              <a:t>Ikhlas</a:t>
            </a:r>
            <a:r>
              <a:rPr lang="en-US" sz="800" b="0" dirty="0">
                <a:latin typeface="Calibri" pitchFamily="34" charset="0"/>
              </a:rPr>
              <a:t> Family </a:t>
            </a:r>
            <a:r>
              <a:rPr lang="en-US" sz="800" b="0" dirty="0" err="1">
                <a:latin typeface="Calibri" pitchFamily="34" charset="0"/>
              </a:rPr>
              <a:t>Berhad</a:t>
            </a:r>
            <a:r>
              <a:rPr lang="en-US" sz="800" b="0" dirty="0">
                <a:latin typeface="Calibri" pitchFamily="34" charset="0"/>
              </a:rPr>
              <a:t> (593075-U)</a:t>
            </a:r>
          </a:p>
          <a:p>
            <a:endParaRPr lang="en-US" sz="800" b="0" dirty="0">
              <a:latin typeface="Calibri" pitchFamily="34" charset="0"/>
            </a:endParaRPr>
          </a:p>
          <a:p>
            <a:r>
              <a:rPr lang="en-US" sz="800" dirty="0">
                <a:latin typeface="Calibri" pitchFamily="34" charset="0"/>
              </a:rPr>
              <a:t>Appointed External Fund Manager :</a:t>
            </a:r>
          </a:p>
          <a:p>
            <a:r>
              <a:rPr lang="en-MY" sz="800" dirty="0">
                <a:latin typeface="Calibri" pitchFamily="34" charset="0"/>
              </a:rPr>
              <a:t>Principal Islamic Asset Management </a:t>
            </a:r>
            <a:r>
              <a:rPr lang="en-MY" sz="800" dirty="0" err="1">
                <a:latin typeface="Calibri" pitchFamily="34" charset="0"/>
              </a:rPr>
              <a:t>Sdn</a:t>
            </a:r>
            <a:r>
              <a:rPr lang="en-MY" sz="800" dirty="0">
                <a:latin typeface="Calibri" pitchFamily="34" charset="0"/>
              </a:rPr>
              <a:t> </a:t>
            </a:r>
            <a:r>
              <a:rPr lang="en-MY" sz="800" dirty="0" err="1">
                <a:latin typeface="Calibri" pitchFamily="34" charset="0"/>
              </a:rPr>
              <a:t>Bhd</a:t>
            </a:r>
            <a:r>
              <a:rPr lang="en-MY" sz="800" dirty="0">
                <a:latin typeface="Calibri" pitchFamily="34" charset="0"/>
              </a:rPr>
              <a:t> </a:t>
            </a:r>
          </a:p>
        </p:txBody>
      </p:sp>
      <p:sp>
        <p:nvSpPr>
          <p:cNvPr id="31" name="TextBox 30"/>
          <p:cNvSpPr txBox="1"/>
          <p:nvPr/>
        </p:nvSpPr>
        <p:spPr>
          <a:xfrm>
            <a:off x="84215" y="814077"/>
            <a:ext cx="1178528" cy="261610"/>
          </a:xfrm>
          <a:prstGeom prst="rect">
            <a:avLst/>
          </a:prstGeom>
          <a:noFill/>
        </p:spPr>
        <p:txBody>
          <a:bodyPr wrap="none" rtlCol="0">
            <a:spAutoFit/>
          </a:bodyPr>
          <a:lstStyle/>
          <a:p>
            <a:r>
              <a:rPr lang="en-US" sz="1100" b="1" dirty="0"/>
              <a:t>FUND OBJECTIVE</a:t>
            </a:r>
          </a:p>
        </p:txBody>
      </p:sp>
      <p:cxnSp>
        <p:nvCxnSpPr>
          <p:cNvPr id="33" name="Straight Connector 32"/>
          <p:cNvCxnSpPr/>
          <p:nvPr/>
        </p:nvCxnSpPr>
        <p:spPr>
          <a:xfrm>
            <a:off x="97521" y="1066800"/>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76200" y="1542893"/>
            <a:ext cx="1186543" cy="261610"/>
          </a:xfrm>
          <a:prstGeom prst="rect">
            <a:avLst/>
          </a:prstGeom>
          <a:noFill/>
        </p:spPr>
        <p:txBody>
          <a:bodyPr wrap="none" rtlCol="0">
            <a:spAutoFit/>
          </a:bodyPr>
          <a:lstStyle/>
          <a:p>
            <a:r>
              <a:rPr lang="en-US" sz="1100" b="1" dirty="0"/>
              <a:t>TARGET MARKET</a:t>
            </a:r>
          </a:p>
        </p:txBody>
      </p:sp>
      <p:cxnSp>
        <p:nvCxnSpPr>
          <p:cNvPr id="35" name="Straight Connector 34"/>
          <p:cNvCxnSpPr/>
          <p:nvPr/>
        </p:nvCxnSpPr>
        <p:spPr>
          <a:xfrm>
            <a:off x="102554" y="1823710"/>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76200" y="2125990"/>
            <a:ext cx="1178528" cy="261610"/>
          </a:xfrm>
          <a:prstGeom prst="rect">
            <a:avLst/>
          </a:prstGeom>
          <a:noFill/>
        </p:spPr>
        <p:txBody>
          <a:bodyPr wrap="none" rtlCol="0">
            <a:spAutoFit/>
          </a:bodyPr>
          <a:lstStyle/>
          <a:p>
            <a:r>
              <a:rPr lang="en-US" sz="1100" b="1" dirty="0"/>
              <a:t>FUND MANAGER</a:t>
            </a:r>
          </a:p>
        </p:txBody>
      </p:sp>
      <p:cxnSp>
        <p:nvCxnSpPr>
          <p:cNvPr id="37" name="Straight Connector 36"/>
          <p:cNvCxnSpPr/>
          <p:nvPr/>
        </p:nvCxnSpPr>
        <p:spPr>
          <a:xfrm>
            <a:off x="102554" y="2387600"/>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76200" y="3012440"/>
            <a:ext cx="881973" cy="261610"/>
          </a:xfrm>
          <a:prstGeom prst="rect">
            <a:avLst/>
          </a:prstGeom>
          <a:noFill/>
        </p:spPr>
        <p:txBody>
          <a:bodyPr wrap="none" rtlCol="0">
            <a:spAutoFit/>
          </a:bodyPr>
          <a:lstStyle/>
          <a:p>
            <a:r>
              <a:rPr lang="en-US" sz="1100" b="1" dirty="0"/>
              <a:t>FUND DATA</a:t>
            </a:r>
          </a:p>
        </p:txBody>
      </p:sp>
      <p:cxnSp>
        <p:nvCxnSpPr>
          <p:cNvPr id="39" name="Straight Connector 38"/>
          <p:cNvCxnSpPr/>
          <p:nvPr/>
        </p:nvCxnSpPr>
        <p:spPr>
          <a:xfrm>
            <a:off x="105271" y="3235950"/>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62227" y="4262437"/>
            <a:ext cx="1667371" cy="261610"/>
          </a:xfrm>
          <a:prstGeom prst="rect">
            <a:avLst/>
          </a:prstGeom>
          <a:noFill/>
        </p:spPr>
        <p:txBody>
          <a:bodyPr wrap="square" rtlCol="0">
            <a:spAutoFit/>
          </a:bodyPr>
          <a:lstStyle/>
          <a:p>
            <a:r>
              <a:rPr lang="en-US" sz="1100" b="1" dirty="0"/>
              <a:t>TOP HOLDINGS %</a:t>
            </a:r>
          </a:p>
        </p:txBody>
      </p:sp>
      <p:cxnSp>
        <p:nvCxnSpPr>
          <p:cNvPr id="41" name="Straight Connector 40"/>
          <p:cNvCxnSpPr/>
          <p:nvPr/>
        </p:nvCxnSpPr>
        <p:spPr>
          <a:xfrm>
            <a:off x="76200" y="4504055"/>
            <a:ext cx="1562100"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1699260" y="4255770"/>
            <a:ext cx="1524662" cy="261610"/>
          </a:xfrm>
          <a:prstGeom prst="rect">
            <a:avLst/>
          </a:prstGeom>
          <a:noFill/>
        </p:spPr>
        <p:txBody>
          <a:bodyPr wrap="square" rtlCol="0">
            <a:spAutoFit/>
          </a:bodyPr>
          <a:lstStyle/>
          <a:p>
            <a:r>
              <a:rPr lang="en-US" sz="1100" b="1" dirty="0"/>
              <a:t>TOP SECTORS %</a:t>
            </a:r>
          </a:p>
        </p:txBody>
      </p:sp>
      <p:cxnSp>
        <p:nvCxnSpPr>
          <p:cNvPr id="48" name="Straight Connector 47"/>
          <p:cNvCxnSpPr/>
          <p:nvPr/>
        </p:nvCxnSpPr>
        <p:spPr>
          <a:xfrm>
            <a:off x="1752600" y="4513580"/>
            <a:ext cx="1447800" cy="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76200" y="5431800"/>
            <a:ext cx="1149674" cy="261610"/>
          </a:xfrm>
          <a:prstGeom prst="rect">
            <a:avLst/>
          </a:prstGeom>
          <a:noFill/>
        </p:spPr>
        <p:txBody>
          <a:bodyPr wrap="none" rtlCol="0">
            <a:spAutoFit/>
          </a:bodyPr>
          <a:lstStyle/>
          <a:p>
            <a:r>
              <a:rPr lang="en-US" sz="1100" b="1" dirty="0"/>
              <a:t>TOTAL RETURNS</a:t>
            </a:r>
          </a:p>
        </p:txBody>
      </p:sp>
      <p:cxnSp>
        <p:nvCxnSpPr>
          <p:cNvPr id="52" name="Straight Connector 51"/>
          <p:cNvCxnSpPr/>
          <p:nvPr/>
        </p:nvCxnSpPr>
        <p:spPr>
          <a:xfrm>
            <a:off x="76199" y="5679374"/>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3528819" y="811063"/>
            <a:ext cx="1960793" cy="261610"/>
          </a:xfrm>
          <a:prstGeom prst="rect">
            <a:avLst/>
          </a:prstGeom>
          <a:noFill/>
        </p:spPr>
        <p:txBody>
          <a:bodyPr wrap="none" rtlCol="0">
            <a:spAutoFit/>
          </a:bodyPr>
          <a:lstStyle/>
          <a:p>
            <a:r>
              <a:rPr lang="en-US" sz="1100" b="1" dirty="0"/>
              <a:t>TARGET FUND PERFORMANCE</a:t>
            </a:r>
          </a:p>
        </p:txBody>
      </p:sp>
      <p:cxnSp>
        <p:nvCxnSpPr>
          <p:cNvPr id="54" name="Straight Connector 53"/>
          <p:cNvCxnSpPr/>
          <p:nvPr/>
        </p:nvCxnSpPr>
        <p:spPr>
          <a:xfrm>
            <a:off x="3528819" y="1061710"/>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3569554" y="3665220"/>
            <a:ext cx="1332416" cy="261610"/>
          </a:xfrm>
          <a:prstGeom prst="rect">
            <a:avLst/>
          </a:prstGeom>
          <a:noFill/>
        </p:spPr>
        <p:txBody>
          <a:bodyPr wrap="square" rtlCol="0">
            <a:spAutoFit/>
          </a:bodyPr>
          <a:lstStyle/>
          <a:p>
            <a:r>
              <a:rPr lang="en-US" sz="1100" b="1" dirty="0"/>
              <a:t>ASSET ALLOCATION</a:t>
            </a:r>
          </a:p>
        </p:txBody>
      </p:sp>
      <p:cxnSp>
        <p:nvCxnSpPr>
          <p:cNvPr id="57" name="Straight Connector 56"/>
          <p:cNvCxnSpPr/>
          <p:nvPr/>
        </p:nvCxnSpPr>
        <p:spPr>
          <a:xfrm>
            <a:off x="3570658" y="3895995"/>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3491068" y="4245076"/>
            <a:ext cx="2202847" cy="261610"/>
          </a:xfrm>
          <a:prstGeom prst="rect">
            <a:avLst/>
          </a:prstGeom>
          <a:noFill/>
        </p:spPr>
        <p:txBody>
          <a:bodyPr wrap="none" rtlCol="0">
            <a:spAutoFit/>
          </a:bodyPr>
          <a:lstStyle/>
          <a:p>
            <a:r>
              <a:rPr lang="en-US" sz="1100" b="1" dirty="0"/>
              <a:t>FINANCIAL YEAR PERFORMANCE </a:t>
            </a:r>
          </a:p>
        </p:txBody>
      </p:sp>
      <p:cxnSp>
        <p:nvCxnSpPr>
          <p:cNvPr id="59" name="Straight Connector 58"/>
          <p:cNvCxnSpPr/>
          <p:nvPr/>
        </p:nvCxnSpPr>
        <p:spPr>
          <a:xfrm>
            <a:off x="3566160" y="4505862"/>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77155" y="6624587"/>
            <a:ext cx="2228495" cy="261610"/>
          </a:xfrm>
          <a:prstGeom prst="rect">
            <a:avLst/>
          </a:prstGeom>
          <a:noFill/>
        </p:spPr>
        <p:txBody>
          <a:bodyPr wrap="none" rtlCol="0">
            <a:spAutoFit/>
          </a:bodyPr>
          <a:lstStyle/>
          <a:p>
            <a:r>
              <a:rPr lang="en-US" sz="1100" b="1" dirty="0"/>
              <a:t>REVIEW &amp; INVESTMENT STRATEGY</a:t>
            </a:r>
          </a:p>
        </p:txBody>
      </p:sp>
      <p:cxnSp>
        <p:nvCxnSpPr>
          <p:cNvPr id="62" name="Straight Connector 61"/>
          <p:cNvCxnSpPr/>
          <p:nvPr/>
        </p:nvCxnSpPr>
        <p:spPr>
          <a:xfrm>
            <a:off x="101532" y="6915497"/>
            <a:ext cx="3121879" cy="509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45" name="Rectangle 23"/>
          <p:cNvSpPr>
            <a:spLocks noChangeArrowheads="1"/>
          </p:cNvSpPr>
          <p:nvPr/>
        </p:nvSpPr>
        <p:spPr bwMode="auto">
          <a:xfrm>
            <a:off x="76200" y="1828800"/>
            <a:ext cx="3024336" cy="338554"/>
          </a:xfrm>
          <a:prstGeom prst="rect">
            <a:avLst/>
          </a:prstGeom>
          <a:noFill/>
          <a:ln w="9525">
            <a:noFill/>
            <a:miter lim="800000"/>
            <a:headEnd/>
            <a:tailEnd/>
          </a:ln>
        </p:spPr>
        <p:txBody>
          <a:bodyPr wrap="square">
            <a:spAutoFit/>
          </a:bodyPr>
          <a:lstStyle/>
          <a:p>
            <a:r>
              <a:rPr lang="en-US" sz="800" dirty="0"/>
              <a:t>Suitable for investors who prefer a lower level of risk and are less concerned about capital appreciation. </a:t>
            </a:r>
            <a:endParaRPr lang="en-US" sz="800" b="0" dirty="0">
              <a:latin typeface="Calibri" pitchFamily="34" charset="0"/>
              <a:ea typeface="Dotum" pitchFamily="34" charset="-127"/>
              <a:cs typeface="Calibri" pitchFamily="34" charset="0"/>
            </a:endParaRPr>
          </a:p>
        </p:txBody>
      </p:sp>
      <p:sp>
        <p:nvSpPr>
          <p:cNvPr id="46" name="Rectangle 6"/>
          <p:cNvSpPr>
            <a:spLocks noChangeArrowheads="1"/>
          </p:cNvSpPr>
          <p:nvPr/>
        </p:nvSpPr>
        <p:spPr bwMode="auto">
          <a:xfrm>
            <a:off x="1" y="1066800"/>
            <a:ext cx="3305670" cy="461665"/>
          </a:xfrm>
          <a:prstGeom prst="rect">
            <a:avLst/>
          </a:prstGeom>
          <a:noFill/>
          <a:ln w="9525">
            <a:noFill/>
            <a:miter lim="800000"/>
            <a:headEnd/>
            <a:tailEnd/>
          </a:ln>
        </p:spPr>
        <p:txBody>
          <a:bodyPr wrap="square">
            <a:spAutoFit/>
          </a:bodyPr>
          <a:lstStyle/>
          <a:p>
            <a:r>
              <a:rPr lang="en-MY" sz="800" dirty="0"/>
              <a:t>The investment objective of the Fund is to provide capital preservation over the short to medium term period by investing primarily in the Shariah-compliant fixed income securities and money market instruments.</a:t>
            </a:r>
            <a:r>
              <a:rPr lang="en-US" sz="800" dirty="0"/>
              <a:t> </a:t>
            </a:r>
            <a:endParaRPr lang="en-US" sz="800" b="0" dirty="0">
              <a:latin typeface="Calibri" pitchFamily="34" charset="0"/>
            </a:endParaRPr>
          </a:p>
        </p:txBody>
      </p:sp>
      <p:sp>
        <p:nvSpPr>
          <p:cNvPr id="47" name="Rectangle 27"/>
          <p:cNvSpPr>
            <a:spLocks noChangeArrowheads="1"/>
          </p:cNvSpPr>
          <p:nvPr/>
        </p:nvSpPr>
        <p:spPr bwMode="auto">
          <a:xfrm>
            <a:off x="48102" y="3271312"/>
            <a:ext cx="3083247" cy="1077218"/>
          </a:xfrm>
          <a:prstGeom prst="rect">
            <a:avLst/>
          </a:prstGeom>
          <a:noFill/>
          <a:ln w="9525">
            <a:noFill/>
            <a:miter lim="800000"/>
            <a:headEnd/>
            <a:tailEnd/>
          </a:ln>
        </p:spPr>
        <p:txBody>
          <a:bodyPr wrap="square">
            <a:spAutoFit/>
          </a:bodyPr>
          <a:lstStyle/>
          <a:p>
            <a:r>
              <a:rPr lang="en-US" sz="800" dirty="0"/>
              <a:t>NAV/Unit	          RM 1.4935</a:t>
            </a:r>
          </a:p>
          <a:p>
            <a:r>
              <a:rPr lang="en-MY" sz="800" dirty="0"/>
              <a:t>Fund Value	          RM 31,344,186.42</a:t>
            </a:r>
          </a:p>
          <a:p>
            <a:r>
              <a:rPr lang="en-MY" sz="800" dirty="0"/>
              <a:t>Units in circulation	          20,987,207.65</a:t>
            </a:r>
          </a:p>
          <a:p>
            <a:r>
              <a:rPr lang="en-US" sz="800" b="0" dirty="0">
                <a:latin typeface="Calibri" pitchFamily="34" charset="0"/>
              </a:rPr>
              <a:t>Fund Inception Date             16 December 2006</a:t>
            </a:r>
          </a:p>
          <a:p>
            <a:r>
              <a:rPr lang="en-US" sz="800" b="0" dirty="0">
                <a:latin typeface="Calibri" pitchFamily="34" charset="0"/>
              </a:rPr>
              <a:t>Management Fee	          </a:t>
            </a:r>
            <a:r>
              <a:rPr lang="en-US" sz="800" dirty="0">
                <a:latin typeface="Calibri" pitchFamily="34" charset="0"/>
              </a:rPr>
              <a:t>1.00</a:t>
            </a:r>
            <a:r>
              <a:rPr lang="en-US" sz="800" b="0" dirty="0">
                <a:latin typeface="Calibri" pitchFamily="34" charset="0"/>
              </a:rPr>
              <a:t>% p.a. of the NAV</a:t>
            </a:r>
          </a:p>
          <a:p>
            <a:r>
              <a:rPr lang="en-US" sz="800" b="0" dirty="0">
                <a:latin typeface="Calibri" pitchFamily="34" charset="0"/>
              </a:rPr>
              <a:t>Benchmark	 </a:t>
            </a:r>
            <a:r>
              <a:rPr lang="en-US" sz="800" dirty="0">
                <a:latin typeface="Calibri" pitchFamily="34" charset="0"/>
              </a:rPr>
              <a:t>         </a:t>
            </a:r>
            <a:r>
              <a:rPr lang="en-MY" sz="800" dirty="0">
                <a:latin typeface="Calibri" pitchFamily="34" charset="0"/>
              </a:rPr>
              <a:t>12-months (GIA)</a:t>
            </a:r>
          </a:p>
          <a:p>
            <a:r>
              <a:rPr lang="en-US" sz="800" dirty="0">
                <a:latin typeface="Calibri" pitchFamily="34" charset="0"/>
              </a:rPr>
              <a:t>Target Fund 	          </a:t>
            </a:r>
            <a:r>
              <a:rPr lang="en-MY" sz="800" dirty="0"/>
              <a:t>Principal Islamic Lifetime Sukuk Fund 	                	</a:t>
            </a:r>
            <a:endParaRPr lang="en-US" sz="800" dirty="0">
              <a:latin typeface="Calibri" pitchFamily="34" charset="0"/>
            </a:endParaRPr>
          </a:p>
        </p:txBody>
      </p:sp>
      <p:graphicFrame>
        <p:nvGraphicFramePr>
          <p:cNvPr id="71" name="Table 70"/>
          <p:cNvGraphicFramePr>
            <a:graphicFrameLocks noGrp="1"/>
          </p:cNvGraphicFramePr>
          <p:nvPr>
            <p:extLst>
              <p:ext uri="{D42A27DB-BD31-4B8C-83A1-F6EECF244321}">
                <p14:modId xmlns:p14="http://schemas.microsoft.com/office/powerpoint/2010/main" val="980156993"/>
              </p:ext>
            </p:extLst>
          </p:nvPr>
        </p:nvGraphicFramePr>
        <p:xfrm>
          <a:off x="3443747" y="4529797"/>
          <a:ext cx="3416302" cy="2356398"/>
        </p:xfrm>
        <a:graphic>
          <a:graphicData uri="http://schemas.openxmlformats.org/drawingml/2006/table">
            <a:tbl>
              <a:tblPr/>
              <a:tblGrid>
                <a:gridCol w="527482">
                  <a:extLst>
                    <a:ext uri="{9D8B030D-6E8A-4147-A177-3AD203B41FA5}">
                      <a16:colId xmlns:a16="http://schemas.microsoft.com/office/drawing/2014/main" val="20000"/>
                    </a:ext>
                  </a:extLst>
                </a:gridCol>
                <a:gridCol w="639060">
                  <a:extLst>
                    <a:ext uri="{9D8B030D-6E8A-4147-A177-3AD203B41FA5}">
                      <a16:colId xmlns:a16="http://schemas.microsoft.com/office/drawing/2014/main" val="20001"/>
                    </a:ext>
                  </a:extLst>
                </a:gridCol>
                <a:gridCol w="597437">
                  <a:extLst>
                    <a:ext uri="{9D8B030D-6E8A-4147-A177-3AD203B41FA5}">
                      <a16:colId xmlns:a16="http://schemas.microsoft.com/office/drawing/2014/main" val="20002"/>
                    </a:ext>
                  </a:extLst>
                </a:gridCol>
                <a:gridCol w="485781">
                  <a:extLst>
                    <a:ext uri="{9D8B030D-6E8A-4147-A177-3AD203B41FA5}">
                      <a16:colId xmlns:a16="http://schemas.microsoft.com/office/drawing/2014/main" val="20003"/>
                    </a:ext>
                  </a:extLst>
                </a:gridCol>
                <a:gridCol w="583271">
                  <a:extLst>
                    <a:ext uri="{9D8B030D-6E8A-4147-A177-3AD203B41FA5}">
                      <a16:colId xmlns:a16="http://schemas.microsoft.com/office/drawing/2014/main" val="20004"/>
                    </a:ext>
                  </a:extLst>
                </a:gridCol>
                <a:gridCol w="583271">
                  <a:extLst>
                    <a:ext uri="{9D8B030D-6E8A-4147-A177-3AD203B41FA5}">
                      <a16:colId xmlns:a16="http://schemas.microsoft.com/office/drawing/2014/main" val="20005"/>
                    </a:ext>
                  </a:extLst>
                </a:gridCol>
              </a:tblGrid>
              <a:tr h="486998">
                <a:tc>
                  <a:txBody>
                    <a:bodyPr/>
                    <a:lstStyle/>
                    <a:p>
                      <a:pPr algn="ctr" fontAlgn="b"/>
                      <a:r>
                        <a:rPr lang="en-US" sz="800" b="0" i="0" u="none" strike="noStrike" dirty="0">
                          <a:solidFill>
                            <a:schemeClr val="tx1"/>
                          </a:solidFill>
                          <a:latin typeface="Calibri"/>
                        </a:rPr>
                        <a:t> </a:t>
                      </a:r>
                    </a:p>
                  </a:txBody>
                  <a:tcPr marL="7434" marR="7434" marT="7438"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Fixed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Income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sng" strike="noStrike" cap="none" normalizeH="0" baseline="0" dirty="0">
                          <a:ln>
                            <a:noFill/>
                          </a:ln>
                          <a:solidFill>
                            <a:schemeClr val="tx1"/>
                          </a:solidFill>
                          <a:effectLst/>
                          <a:latin typeface="Calibri" pitchFamily="34" charset="0"/>
                          <a:ea typeface="MS PGothic" pitchFamily="34" charset="-128"/>
                        </a:rPr>
                        <a:t>(%)</a:t>
                      </a:r>
                    </a:p>
                  </a:txBody>
                  <a:tcPr marL="91451" marR="91451" marT="45681" marB="45681"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Bench-mark (</a:t>
                      </a:r>
                      <a:r>
                        <a:rPr kumimoji="0" lang="en-US" sz="800" b="0" i="0" u="sng" strike="noStrike" cap="none" normalizeH="0" baseline="0" dirty="0">
                          <a:ln>
                            <a:noFill/>
                          </a:ln>
                          <a:solidFill>
                            <a:schemeClr val="tx1"/>
                          </a:solidFill>
                          <a:effectLst/>
                          <a:latin typeface="Calibri" pitchFamily="34" charset="0"/>
                          <a:ea typeface="MS PGothic" pitchFamily="34" charset="-128"/>
                        </a:rPr>
                        <a:t>%)</a:t>
                      </a:r>
                    </a:p>
                  </a:txBody>
                  <a:tcPr marL="91451" marR="91451" marT="45681" marB="45681"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12-mth</a:t>
                      </a:r>
                      <a:r>
                        <a:rPr kumimoji="0" lang="en-US" sz="800" b="0" i="0" u="sng" strike="noStrike" cap="none" normalizeH="0" baseline="0" dirty="0">
                          <a:ln>
                            <a:noFill/>
                          </a:ln>
                          <a:solidFill>
                            <a:schemeClr val="tx1"/>
                          </a:solidFill>
                          <a:effectLst/>
                          <a:latin typeface="Calibri" pitchFamily="34" charset="0"/>
                          <a:ea typeface="MS PGothic" pitchFamily="34" charset="-128"/>
                        </a:rPr>
                        <a:t> GIA</a:t>
                      </a:r>
                    </a:p>
                  </a:txBody>
                  <a:tcPr marL="91451" marR="91451" marT="45681" marB="45681"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Highest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sng" strike="noStrike" cap="none" normalizeH="0" baseline="0" dirty="0">
                          <a:ln>
                            <a:noFill/>
                          </a:ln>
                          <a:solidFill>
                            <a:schemeClr val="tx1"/>
                          </a:solidFill>
                          <a:effectLst/>
                          <a:latin typeface="Calibri" pitchFamily="34" charset="0"/>
                          <a:ea typeface="MS PGothic" pitchFamily="34" charset="-128"/>
                        </a:rPr>
                        <a:t>NAV</a:t>
                      </a:r>
                    </a:p>
                  </a:txBody>
                  <a:tcPr marL="91451" marR="91451" marT="45681" marB="45681"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Lowest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sng" strike="noStrike" cap="none" normalizeH="0" baseline="0" dirty="0">
                          <a:ln>
                            <a:noFill/>
                          </a:ln>
                          <a:solidFill>
                            <a:schemeClr val="tx1"/>
                          </a:solidFill>
                          <a:effectLst/>
                          <a:latin typeface="Calibri" pitchFamily="34" charset="0"/>
                          <a:ea typeface="MS PGothic" pitchFamily="34" charset="-128"/>
                        </a:rPr>
                        <a:t>NAV</a:t>
                      </a:r>
                    </a:p>
                  </a:txBody>
                  <a:tcPr marL="91451" marR="91451" marT="45681" marB="45681"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86940">
                <a:tc>
                  <a:txBody>
                    <a:bodyPr/>
                    <a:lstStyle/>
                    <a:p>
                      <a:pPr algn="ctr" fontAlgn="b"/>
                      <a:r>
                        <a:rPr lang="en-US" sz="800" b="0" i="0" u="none" strike="noStrike" dirty="0">
                          <a:solidFill>
                            <a:schemeClr val="tx1"/>
                          </a:solidFill>
                          <a:latin typeface="Calibri"/>
                        </a:rPr>
                        <a:t>2012/13</a:t>
                      </a: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5.41</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2.94</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2.94</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US" sz="800" b="0" i="0" u="none" strike="noStrike" dirty="0">
                          <a:solidFill>
                            <a:schemeClr val="tx1"/>
                          </a:solidFill>
                          <a:effectLst/>
                          <a:latin typeface="Calibri" panose="020F0502020204030204" pitchFamily="34" charset="0"/>
                        </a:rPr>
                        <a:t>1.0606</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US" sz="800" b="0" i="0" u="none" strike="noStrike" dirty="0">
                          <a:solidFill>
                            <a:schemeClr val="tx1"/>
                          </a:solidFill>
                          <a:effectLst/>
                          <a:latin typeface="Calibri" panose="020F0502020204030204" pitchFamily="34" charset="0"/>
                        </a:rPr>
                        <a:t>1.0182</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84288883"/>
                  </a:ext>
                </a:extLst>
              </a:tr>
              <a:tr h="186940">
                <a:tc>
                  <a:txBody>
                    <a:bodyPr/>
                    <a:lstStyle/>
                    <a:p>
                      <a:pPr algn="ctr" rtl="0" fontAlgn="ctr"/>
                      <a:r>
                        <a:rPr lang="en-US" sz="800" b="0" i="0" u="none" strike="noStrike" dirty="0">
                          <a:solidFill>
                            <a:schemeClr val="tx1"/>
                          </a:solidFill>
                          <a:effectLst/>
                          <a:latin typeface="Calibri" panose="020F0502020204030204" pitchFamily="34" charset="0"/>
                        </a:rPr>
                        <a:t>2013/14</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(3.56)</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0.73</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0.73</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US" sz="800" b="0" i="0" u="none" strike="noStrike" dirty="0">
                          <a:solidFill>
                            <a:schemeClr val="tx1"/>
                          </a:solidFill>
                          <a:effectLst/>
                          <a:latin typeface="Calibri" panose="020F0502020204030204" pitchFamily="34" charset="0"/>
                        </a:rPr>
                        <a:t>1.0784</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US" sz="800" b="0" i="0" u="none" strike="noStrike" dirty="0">
                          <a:solidFill>
                            <a:schemeClr val="tx1"/>
                          </a:solidFill>
                          <a:effectLst/>
                          <a:latin typeface="Calibri" panose="020F0502020204030204" pitchFamily="34" charset="0"/>
                        </a:rPr>
                        <a:t>1.0261</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64179592"/>
                  </a:ext>
                </a:extLst>
              </a:tr>
              <a:tr h="186940">
                <a:tc>
                  <a:txBody>
                    <a:bodyPr/>
                    <a:lstStyle/>
                    <a:p>
                      <a:pPr algn="ctr" rtl="0" fontAlgn="ctr"/>
                      <a:r>
                        <a:rPr lang="en-US" sz="800" b="0" i="0" u="none" strike="noStrike" dirty="0">
                          <a:solidFill>
                            <a:schemeClr val="tx1"/>
                          </a:solidFill>
                          <a:effectLst/>
                          <a:latin typeface="Calibri" panose="020F0502020204030204" pitchFamily="34" charset="0"/>
                        </a:rPr>
                        <a:t>2014/15</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8.46</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0.73</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0.73</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US" sz="800" b="0" i="0" u="none" strike="noStrike" dirty="0">
                          <a:solidFill>
                            <a:schemeClr val="tx1"/>
                          </a:solidFill>
                          <a:effectLst/>
                          <a:latin typeface="Calibri" panose="020F0502020204030204" pitchFamily="34" charset="0"/>
                        </a:rPr>
                        <a:t>1.1202</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US" sz="800" b="0" i="0" u="none" strike="noStrike" dirty="0">
                          <a:solidFill>
                            <a:schemeClr val="tx1"/>
                          </a:solidFill>
                          <a:effectLst/>
                          <a:latin typeface="Calibri" panose="020F0502020204030204" pitchFamily="34" charset="0"/>
                        </a:rPr>
                        <a:t>1.0253</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67548852"/>
                  </a:ext>
                </a:extLst>
              </a:tr>
              <a:tr h="186940">
                <a:tc>
                  <a:txBody>
                    <a:bodyPr/>
                    <a:lstStyle/>
                    <a:p>
                      <a:pPr algn="ctr" rtl="0" fontAlgn="ctr"/>
                      <a:r>
                        <a:rPr lang="en-US" sz="800" b="0" i="0" u="none" strike="noStrike" dirty="0">
                          <a:solidFill>
                            <a:schemeClr val="tx1"/>
                          </a:solidFill>
                          <a:effectLst/>
                          <a:latin typeface="Calibri" panose="020F0502020204030204" pitchFamily="34" charset="0"/>
                        </a:rPr>
                        <a:t>2015/16</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4.23</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0.81</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0.81</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US" sz="800" b="0" i="0" u="none" strike="noStrike" dirty="0">
                          <a:solidFill>
                            <a:schemeClr val="tx1"/>
                          </a:solidFill>
                          <a:effectLst/>
                          <a:latin typeface="Calibri" panose="020F0502020204030204" pitchFamily="34" charset="0"/>
                        </a:rPr>
                        <a:t>1.2065</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US" sz="800" b="0" i="0" u="none" strike="noStrike" dirty="0">
                          <a:solidFill>
                            <a:schemeClr val="tx1"/>
                          </a:solidFill>
                          <a:effectLst/>
                          <a:latin typeface="Calibri" panose="020F0502020204030204" pitchFamily="34" charset="0"/>
                        </a:rPr>
                        <a:t>1.0525</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86940">
                <a:tc>
                  <a:txBody>
                    <a:bodyPr/>
                    <a:lstStyle/>
                    <a:p>
                      <a:pPr algn="ctr" rtl="0" fontAlgn="ctr"/>
                      <a:r>
                        <a:rPr lang="en-US" sz="800" b="0" i="0" u="none" strike="noStrike" dirty="0">
                          <a:solidFill>
                            <a:schemeClr val="tx1"/>
                          </a:solidFill>
                          <a:effectLst/>
                          <a:latin typeface="Calibri" panose="020F0502020204030204" pitchFamily="34" charset="0"/>
                        </a:rPr>
                        <a:t>2016/17</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10.83</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3.15</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3.15</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800" b="0" i="0" u="none" strike="noStrike" dirty="0">
                          <a:solidFill>
                            <a:schemeClr val="tx1"/>
                          </a:solidFill>
                          <a:effectLst/>
                          <a:latin typeface="Calibri" panose="020F0502020204030204" pitchFamily="34" charset="0"/>
                        </a:rPr>
                        <a:t>1.2323</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none" strike="noStrike" dirty="0">
                          <a:solidFill>
                            <a:schemeClr val="tx1"/>
                          </a:solidFill>
                          <a:effectLst/>
                          <a:latin typeface="Calibri" panose="020F0502020204030204" pitchFamily="34" charset="0"/>
                        </a:rPr>
                        <a:t>1.1292</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86940">
                <a:tc>
                  <a:txBody>
                    <a:bodyPr/>
                    <a:lstStyle/>
                    <a:p>
                      <a:pPr algn="ctr" rtl="0" fontAlgn="ctr"/>
                      <a:r>
                        <a:rPr lang="en-US" sz="800" b="0" i="0" u="none" strike="noStrike" dirty="0">
                          <a:solidFill>
                            <a:schemeClr val="tx1"/>
                          </a:solidFill>
                          <a:effectLst/>
                          <a:latin typeface="Calibri" panose="020F0502020204030204" pitchFamily="34" charset="0"/>
                        </a:rPr>
                        <a:t>2017/18</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5.61</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3.12</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3.12</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800" b="0" i="0" u="none" strike="noStrike" dirty="0">
                          <a:solidFill>
                            <a:schemeClr val="tx1"/>
                          </a:solidFill>
                          <a:effectLst/>
                          <a:latin typeface="Calibri" panose="020F0502020204030204" pitchFamily="34" charset="0"/>
                        </a:rPr>
                        <a:t>1.2813</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none" strike="noStrike" dirty="0">
                          <a:solidFill>
                            <a:schemeClr val="tx1"/>
                          </a:solidFill>
                          <a:effectLst/>
                          <a:latin typeface="Calibri" panose="020F0502020204030204" pitchFamily="34" charset="0"/>
                        </a:rPr>
                        <a:t>1.1687</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86940">
                <a:tc>
                  <a:txBody>
                    <a:bodyPr/>
                    <a:lstStyle/>
                    <a:p>
                      <a:pPr algn="ctr" rtl="0" fontAlgn="ctr"/>
                      <a:r>
                        <a:rPr lang="en-US" sz="800" b="0" i="0" u="none" strike="noStrike" dirty="0">
                          <a:solidFill>
                            <a:schemeClr val="tx1"/>
                          </a:solidFill>
                          <a:effectLst/>
                          <a:latin typeface="Calibri" panose="020F0502020204030204" pitchFamily="34" charset="0"/>
                        </a:rPr>
                        <a:t>2018/19</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3.85</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3.35</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3.35</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800" b="0" i="0" u="none" strike="noStrike" dirty="0">
                          <a:solidFill>
                            <a:schemeClr val="tx1"/>
                          </a:solidFill>
                          <a:effectLst/>
                          <a:latin typeface="Calibri" panose="020F0502020204030204" pitchFamily="34" charset="0"/>
                        </a:rPr>
                        <a:t>1.3295</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800" b="0" i="0" u="none" strike="noStrike" dirty="0">
                          <a:solidFill>
                            <a:schemeClr val="tx1"/>
                          </a:solidFill>
                          <a:effectLst/>
                          <a:latin typeface="Calibri" panose="020F0502020204030204" pitchFamily="34" charset="0"/>
                        </a:rPr>
                        <a:t>1.2747</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186940">
                <a:tc>
                  <a:txBody>
                    <a:bodyPr/>
                    <a:lstStyle/>
                    <a:p>
                      <a:pPr algn="ctr" rtl="0" fontAlgn="ctr"/>
                      <a:r>
                        <a:rPr lang="en-US" sz="800" b="0" i="0" u="none" strike="noStrike" dirty="0">
                          <a:solidFill>
                            <a:schemeClr val="tx1"/>
                          </a:solidFill>
                          <a:effectLst/>
                          <a:latin typeface="Calibri" panose="020F0502020204030204" pitchFamily="34" charset="0"/>
                        </a:rPr>
                        <a:t>2019/20</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2.62</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3.04</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3.04</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b"/>
                      <a:r>
                        <a:rPr lang="en-US" sz="800" b="0" i="0" u="none" strike="noStrike" dirty="0">
                          <a:solidFill>
                            <a:schemeClr val="tx1"/>
                          </a:solidFill>
                          <a:effectLst/>
                          <a:latin typeface="+mn-lt"/>
                        </a:rPr>
                        <a:t>1.4352</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800" b="0" i="0" u="none" strike="noStrike" dirty="0">
                          <a:solidFill>
                            <a:schemeClr val="tx1"/>
                          </a:solidFill>
                          <a:effectLst/>
                          <a:latin typeface="+mn-lt"/>
                        </a:rPr>
                        <a:t>1.3295</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186940">
                <a:tc>
                  <a:txBody>
                    <a:bodyPr/>
                    <a:lstStyle/>
                    <a:p>
                      <a:pPr algn="ctr" rtl="0" fontAlgn="ctr"/>
                      <a:r>
                        <a:rPr lang="en-US" sz="800" b="0" i="0" u="none" strike="noStrike" dirty="0">
                          <a:solidFill>
                            <a:schemeClr val="tx1"/>
                          </a:solidFill>
                          <a:effectLst/>
                          <a:latin typeface="Calibri" panose="020F0502020204030204" pitchFamily="34" charset="0"/>
                        </a:rPr>
                        <a:t>2020/21</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5.41</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1.95</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1.95</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b"/>
                      <a:r>
                        <a:rPr lang="en-MY" sz="800" b="0" i="0" u="none" strike="noStrike" dirty="0">
                          <a:solidFill>
                            <a:schemeClr val="tx1"/>
                          </a:solidFill>
                          <a:effectLst/>
                          <a:latin typeface="+mn-lt"/>
                        </a:rPr>
                        <a:t>1.4652</a:t>
                      </a:r>
                      <a:endParaRPr lang="en-US" sz="800" b="0" i="0" u="none" strike="noStrike" dirty="0">
                        <a:solidFill>
                          <a:schemeClr val="tx1"/>
                        </a:solidFill>
                        <a:effectLst/>
                        <a:latin typeface="+mn-lt"/>
                      </a:endParaRP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MY" sz="800" b="0" i="0" u="none" strike="noStrike" dirty="0">
                          <a:solidFill>
                            <a:schemeClr val="tx1"/>
                          </a:solidFill>
                          <a:effectLst/>
                          <a:latin typeface="+mn-lt"/>
                        </a:rPr>
                        <a:t>1.3971</a:t>
                      </a:r>
                      <a:endParaRPr lang="en-US" sz="800" b="0" i="0" u="none" strike="noStrike" dirty="0">
                        <a:solidFill>
                          <a:schemeClr val="tx1"/>
                        </a:solidFill>
                        <a:effectLst/>
                        <a:latin typeface="+mn-lt"/>
                      </a:endParaRP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186940">
                <a:tc>
                  <a:txBody>
                    <a:bodyPr/>
                    <a:lstStyle/>
                    <a:p>
                      <a:pPr algn="ctr" rtl="0" fontAlgn="ctr"/>
                      <a:r>
                        <a:rPr lang="en-US" sz="800" b="0" i="0" u="none" strike="noStrike" dirty="0">
                          <a:solidFill>
                            <a:schemeClr val="tx1"/>
                          </a:solidFill>
                          <a:effectLst/>
                          <a:latin typeface="Calibri" panose="020F0502020204030204" pitchFamily="34" charset="0"/>
                        </a:rPr>
                        <a:t>2021/22</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800" b="0" i="0" u="none" strike="noStrike" dirty="0">
                          <a:solidFill>
                            <a:schemeClr val="tx1"/>
                          </a:solidFill>
                          <a:effectLst/>
                          <a:latin typeface="Calibri" panose="020F0502020204030204" pitchFamily="34" charset="0"/>
                        </a:rPr>
                        <a:t>3.96</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1.81</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800" b="0" i="0" u="none" strike="noStrike" dirty="0">
                          <a:solidFill>
                            <a:schemeClr val="tx1"/>
                          </a:solidFill>
                          <a:effectLst/>
                          <a:latin typeface="Calibri" panose="020F0502020204030204" pitchFamily="34" charset="0"/>
                        </a:rPr>
                        <a:t>1.81</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b"/>
                      <a:r>
                        <a:rPr lang="en-US" sz="800" b="0" i="0" u="none" strike="noStrike" dirty="0">
                          <a:solidFill>
                            <a:schemeClr val="tx1"/>
                          </a:solidFill>
                          <a:effectLst/>
                          <a:latin typeface="+mn-lt"/>
                        </a:rPr>
                        <a:t>1.4758</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800" b="0" i="0" u="none" strike="noStrike" dirty="0">
                          <a:solidFill>
                            <a:schemeClr val="tx1"/>
                          </a:solidFill>
                          <a:effectLst/>
                          <a:latin typeface="+mn-lt"/>
                        </a:rPr>
                        <a:t>1.4390</a:t>
                      </a:r>
                    </a:p>
                  </a:txBody>
                  <a:tcPr marL="7620" marR="7620" marT="76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39044816"/>
                  </a:ext>
                </a:extLst>
              </a:tr>
            </a:tbl>
          </a:graphicData>
        </a:graphic>
      </p:graphicFrame>
      <p:sp>
        <p:nvSpPr>
          <p:cNvPr id="44" name="Rectangle 43"/>
          <p:cNvSpPr/>
          <p:nvPr/>
        </p:nvSpPr>
        <p:spPr>
          <a:xfrm>
            <a:off x="811814" y="0"/>
            <a:ext cx="6046186" cy="64446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ectangle 54"/>
          <p:cNvSpPr/>
          <p:nvPr/>
        </p:nvSpPr>
        <p:spPr>
          <a:xfrm>
            <a:off x="811814" y="506444"/>
            <a:ext cx="6046186" cy="515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p:cNvSpPr txBox="1"/>
          <p:nvPr/>
        </p:nvSpPr>
        <p:spPr>
          <a:xfrm>
            <a:off x="777240" y="81518"/>
            <a:ext cx="4104842" cy="338554"/>
          </a:xfrm>
          <a:prstGeom prst="rect">
            <a:avLst/>
          </a:prstGeom>
          <a:noFill/>
        </p:spPr>
        <p:txBody>
          <a:bodyPr wrap="none" rtlCol="0">
            <a:spAutoFit/>
          </a:bodyPr>
          <a:lstStyle/>
          <a:p>
            <a:r>
              <a:rPr lang="en-US" sz="1600" b="1" dirty="0"/>
              <a:t>TAKAFUL IKHLAS FAMILY FIXED INCOME FUND</a:t>
            </a:r>
          </a:p>
        </p:txBody>
      </p:sp>
      <p:pic>
        <p:nvPicPr>
          <p:cNvPr id="68" name="Picture 2914" descr="logo_ikhlas"/>
          <p:cNvPicPr>
            <a:picLocks noChangeAspect="1" noChangeArrowheads="1"/>
          </p:cNvPicPr>
          <p:nvPr/>
        </p:nvPicPr>
        <p:blipFill>
          <a:blip r:embed="rId2" cstate="print"/>
          <a:srcRect/>
          <a:stretch>
            <a:fillRect/>
          </a:stretch>
        </p:blipFill>
        <p:spPr bwMode="auto">
          <a:xfrm>
            <a:off x="93208" y="27401"/>
            <a:ext cx="632792" cy="622177"/>
          </a:xfrm>
          <a:prstGeom prst="rect">
            <a:avLst/>
          </a:prstGeom>
          <a:noFill/>
          <a:ln w="9525">
            <a:noFill/>
            <a:miter lim="800000"/>
            <a:headEnd/>
            <a:tailEnd/>
          </a:ln>
        </p:spPr>
      </p:pic>
      <p:pic>
        <p:nvPicPr>
          <p:cNvPr id="73" name="Picture 11" descr="li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74" y="8810625"/>
            <a:ext cx="6874042"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 name="TextBox 68"/>
          <p:cNvSpPr txBox="1"/>
          <p:nvPr/>
        </p:nvSpPr>
        <p:spPr>
          <a:xfrm>
            <a:off x="-76199" y="8941712"/>
            <a:ext cx="2895600" cy="215444"/>
          </a:xfrm>
          <a:prstGeom prst="rect">
            <a:avLst/>
          </a:prstGeom>
          <a:noFill/>
        </p:spPr>
        <p:txBody>
          <a:bodyPr wrap="square" rtlCol="0">
            <a:spAutoFit/>
          </a:bodyPr>
          <a:lstStyle/>
          <a:p>
            <a:pPr algn="ctr"/>
            <a:r>
              <a:rPr lang="en-US" sz="800" dirty="0"/>
              <a:t>A wholly-owned subsidiary of MNRB Holdings </a:t>
            </a:r>
            <a:r>
              <a:rPr lang="en-US" sz="800" dirty="0" err="1"/>
              <a:t>Berhad</a:t>
            </a:r>
            <a:endParaRPr lang="en-US" sz="800" dirty="0"/>
          </a:p>
        </p:txBody>
      </p:sp>
      <p:sp>
        <p:nvSpPr>
          <p:cNvPr id="67" name="TextBox 66"/>
          <p:cNvSpPr txBox="1"/>
          <p:nvPr/>
        </p:nvSpPr>
        <p:spPr>
          <a:xfrm>
            <a:off x="4934180" y="8941712"/>
            <a:ext cx="2090562" cy="215444"/>
          </a:xfrm>
          <a:prstGeom prst="rect">
            <a:avLst/>
          </a:prstGeom>
          <a:noFill/>
        </p:spPr>
        <p:txBody>
          <a:bodyPr wrap="square" rtlCol="0">
            <a:spAutoFit/>
          </a:bodyPr>
          <a:lstStyle/>
          <a:p>
            <a:pPr algn="ctr"/>
            <a:r>
              <a:rPr lang="en-US" sz="800" dirty="0"/>
              <a:t>www.takaful-ikhlas.com.my</a:t>
            </a:r>
          </a:p>
        </p:txBody>
      </p:sp>
      <p:graphicFrame>
        <p:nvGraphicFramePr>
          <p:cNvPr id="63" name="Table 62"/>
          <p:cNvGraphicFramePr>
            <a:graphicFrameLocks noGrp="1"/>
          </p:cNvGraphicFramePr>
          <p:nvPr>
            <p:extLst>
              <p:ext uri="{D42A27DB-BD31-4B8C-83A1-F6EECF244321}">
                <p14:modId xmlns:p14="http://schemas.microsoft.com/office/powerpoint/2010/main" val="1872353552"/>
              </p:ext>
            </p:extLst>
          </p:nvPr>
        </p:nvGraphicFramePr>
        <p:xfrm>
          <a:off x="3365657" y="2774071"/>
          <a:ext cx="3444241" cy="883686"/>
        </p:xfrm>
        <a:graphic>
          <a:graphicData uri="http://schemas.openxmlformats.org/drawingml/2006/table">
            <a:tbl>
              <a:tblPr>
                <a:tableStyleId>{2D5ABB26-0587-4C30-8999-92F81FD0307C}</a:tableStyleId>
              </a:tblPr>
              <a:tblGrid>
                <a:gridCol w="796557">
                  <a:extLst>
                    <a:ext uri="{9D8B030D-6E8A-4147-A177-3AD203B41FA5}">
                      <a16:colId xmlns:a16="http://schemas.microsoft.com/office/drawing/2014/main" val="20000"/>
                    </a:ext>
                  </a:extLst>
                </a:gridCol>
                <a:gridCol w="446478">
                  <a:extLst>
                    <a:ext uri="{9D8B030D-6E8A-4147-A177-3AD203B41FA5}">
                      <a16:colId xmlns:a16="http://schemas.microsoft.com/office/drawing/2014/main" val="20001"/>
                    </a:ext>
                  </a:extLst>
                </a:gridCol>
                <a:gridCol w="621943">
                  <a:extLst>
                    <a:ext uri="{9D8B030D-6E8A-4147-A177-3AD203B41FA5}">
                      <a16:colId xmlns:a16="http://schemas.microsoft.com/office/drawing/2014/main" val="20002"/>
                    </a:ext>
                  </a:extLst>
                </a:gridCol>
                <a:gridCol w="544201">
                  <a:extLst>
                    <a:ext uri="{9D8B030D-6E8A-4147-A177-3AD203B41FA5}">
                      <a16:colId xmlns:a16="http://schemas.microsoft.com/office/drawing/2014/main" val="20003"/>
                    </a:ext>
                  </a:extLst>
                </a:gridCol>
                <a:gridCol w="544201">
                  <a:extLst>
                    <a:ext uri="{9D8B030D-6E8A-4147-A177-3AD203B41FA5}">
                      <a16:colId xmlns:a16="http://schemas.microsoft.com/office/drawing/2014/main" val="20004"/>
                    </a:ext>
                  </a:extLst>
                </a:gridCol>
                <a:gridCol w="490861">
                  <a:extLst>
                    <a:ext uri="{9D8B030D-6E8A-4147-A177-3AD203B41FA5}">
                      <a16:colId xmlns:a16="http://schemas.microsoft.com/office/drawing/2014/main" val="20005"/>
                    </a:ext>
                  </a:extLst>
                </a:gridCol>
              </a:tblGrid>
              <a:tr h="195818">
                <a:tc>
                  <a:txBody>
                    <a:bodyPr/>
                    <a:lstStyle/>
                    <a:p>
                      <a:pPr algn="ctr" fontAlgn="b"/>
                      <a:endParaRPr lang="en-US" sz="800" b="0" i="0" u="none" strike="noStrike" dirty="0">
                        <a:solidFill>
                          <a:schemeClr val="tx1"/>
                        </a:solidFill>
                        <a:latin typeface="Calibri"/>
                      </a:endParaRPr>
                    </a:p>
                  </a:txBody>
                  <a:tcPr marL="7434" marR="7434" marT="7438" marB="0" anchor="b">
                    <a:lnL>
                      <a:noFill/>
                    </a:lnL>
                    <a:lnR>
                      <a:noFill/>
                    </a:lnR>
                    <a:lnT>
                      <a:noFill/>
                    </a:lnT>
                    <a:lnB>
                      <a:noFill/>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u="sng" strike="noStrike" cap="none" normalizeH="0" baseline="0" dirty="0">
                          <a:ln>
                            <a:noFill/>
                          </a:ln>
                          <a:effectLst/>
                        </a:rPr>
                        <a:t>2022</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a:t>
                      </a:r>
                    </a:p>
                  </a:txBody>
                  <a:tcPr marL="91451" marR="91451" marT="45681" marB="45681" anchor="ctr" horzOverflow="overflow">
                    <a:lnL>
                      <a:noFill/>
                    </a:lnL>
                    <a:lnR>
                      <a:noFill/>
                    </a:lnR>
                    <a:lnT>
                      <a:noFill/>
                    </a:lnT>
                    <a:lnB>
                      <a:noFill/>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u="sng" strike="noStrike" cap="none" normalizeH="0" baseline="0" dirty="0">
                          <a:ln>
                            <a:noFill/>
                          </a:ln>
                          <a:effectLst/>
                        </a:rPr>
                        <a:t>2021</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a:t>
                      </a:r>
                    </a:p>
                  </a:txBody>
                  <a:tcPr marL="91451" marR="91451" marT="45681" marB="45681" anchor="ctr" horzOverflow="overflow">
                    <a:lnL>
                      <a:noFill/>
                    </a:lnL>
                    <a:lnR>
                      <a:noFill/>
                    </a:lnR>
                    <a:lnT>
                      <a:noFill/>
                    </a:lnT>
                    <a:lnB>
                      <a:noFill/>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u="sng" strike="noStrike" cap="none" normalizeH="0" baseline="0" dirty="0">
                          <a:ln>
                            <a:noFill/>
                          </a:ln>
                          <a:effectLst/>
                        </a:rPr>
                        <a:t>2020</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a:t>
                      </a:r>
                    </a:p>
                  </a:txBody>
                  <a:tcPr marL="91451" marR="91451" marT="45681" marB="45681" anchor="ctr" horzOverflow="overflow">
                    <a:lnL>
                      <a:noFill/>
                    </a:lnL>
                    <a:lnR>
                      <a:noFill/>
                    </a:lnR>
                    <a:lnT>
                      <a:noFill/>
                    </a:lnT>
                    <a:lnB>
                      <a:noFill/>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u="sng" strike="noStrike" cap="none" normalizeH="0" baseline="0" dirty="0">
                          <a:ln>
                            <a:noFill/>
                          </a:ln>
                          <a:effectLst/>
                        </a:rPr>
                        <a:t>2019</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a:t>
                      </a:r>
                    </a:p>
                  </a:txBody>
                  <a:tcPr marL="91451" marR="91451" marT="45681" marB="45681" anchor="ctr" horzOverflow="overflow">
                    <a:lnL>
                      <a:noFill/>
                    </a:lnL>
                    <a:lnR>
                      <a:noFill/>
                    </a:lnR>
                    <a:lnT>
                      <a:noFill/>
                    </a:lnT>
                    <a:lnB>
                      <a:noFill/>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u="sng" strike="noStrike" cap="none" normalizeH="0" baseline="0" dirty="0">
                          <a:ln>
                            <a:noFill/>
                          </a:ln>
                          <a:effectLst/>
                        </a:rPr>
                        <a:t>2018</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a:t>
                      </a:r>
                    </a:p>
                  </a:txBody>
                  <a:tcPr marL="91451" marR="91451" marT="45681" marB="45681" anchor="ctr" horzOverflow="overflow">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95818">
                <a:tc>
                  <a:txBody>
                    <a:bodyPr/>
                    <a:lstStyle/>
                    <a:p>
                      <a:pPr marL="0" marR="0" lvl="0" indent="0" algn="l" defTabSz="914400" rtl="0" eaLnBrk="1" fontAlgn="base" latinLnBrk="0" hangingPunct="1">
                        <a:lnSpc>
                          <a:spcPct val="100000"/>
                        </a:lnSpc>
                        <a:spcBef>
                          <a:spcPts val="0"/>
                        </a:spcBef>
                        <a:spcAft>
                          <a:spcPts val="0"/>
                        </a:spcAft>
                        <a:buClrTx/>
                        <a:buSzTx/>
                        <a:buFontTx/>
                        <a:buNone/>
                        <a:tabLst/>
                      </a:pPr>
                      <a:r>
                        <a:rPr kumimoji="0" lang="en-US" sz="800" u="none" strike="noStrike" cap="none" normalizeH="0" baseline="0" dirty="0">
                          <a:ln>
                            <a:noFill/>
                          </a:ln>
                          <a:solidFill>
                            <a:schemeClr val="tx1"/>
                          </a:solidFill>
                          <a:effectLst/>
                        </a:rPr>
                        <a:t>Target Fund</a:t>
                      </a:r>
                      <a:endParaRPr kumimoji="0" lang="en-US" sz="800" b="0" i="0" u="none" strike="noStrike" cap="none" normalizeH="0" baseline="0" dirty="0">
                        <a:ln>
                          <a:noFill/>
                        </a:ln>
                        <a:solidFill>
                          <a:schemeClr val="tx1"/>
                        </a:solidFill>
                        <a:effectLst/>
                        <a:latin typeface="+mn-lt"/>
                        <a:ea typeface="MS PGothic" pitchFamily="34" charset="-128"/>
                      </a:endParaRPr>
                    </a:p>
                  </a:txBody>
                  <a:tcPr marL="91451" marR="91451" marT="45681" marB="45681" horzOverflow="overflow">
                    <a:lnL>
                      <a:noFill/>
                    </a:lnL>
                    <a:lnR>
                      <a:noFill/>
                    </a:lnR>
                    <a:lnT>
                      <a:noFill/>
                    </a:lnT>
                    <a:lnB>
                      <a:noFill/>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n-ea"/>
                        </a:rPr>
                        <a:t>1.14</a:t>
                      </a:r>
                      <a:endParaRPr kumimoji="0" lang="en-US" sz="800" b="0" i="0" u="none" strike="noStrike" cap="none" normalizeH="0" baseline="0" dirty="0">
                        <a:ln>
                          <a:noFill/>
                        </a:ln>
                        <a:solidFill>
                          <a:schemeClr val="tx1"/>
                        </a:solidFill>
                        <a:effectLst/>
                        <a:latin typeface="+mn-lt"/>
                        <a:ea typeface="MS PGothic" pitchFamily="34" charset="-128"/>
                      </a:endParaRPr>
                    </a:p>
                  </a:txBody>
                  <a:tcPr marL="91451" marR="91451" marT="45681" marB="45681" anchor="ctr" horzOverflow="overflow">
                    <a:lnL>
                      <a:noFill/>
                    </a:lnL>
                    <a:lnR>
                      <a:noFill/>
                    </a:lnR>
                    <a:lnT>
                      <a:noFill/>
                    </a:lnT>
                    <a:lnB>
                      <a:noFill/>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n-ea"/>
                        </a:rPr>
                        <a:t>0.36</a:t>
                      </a:r>
                    </a:p>
                  </a:txBody>
                  <a:tcPr marL="91451" marR="91451" marT="45681" marB="45681" anchor="ctr" horzOverflow="overflow">
                    <a:lnL>
                      <a:noFill/>
                    </a:lnL>
                    <a:lnR>
                      <a:noFill/>
                    </a:lnR>
                    <a:lnT>
                      <a:noFill/>
                    </a:lnT>
                    <a:lnB>
                      <a:noFill/>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n-ea"/>
                        </a:rPr>
                        <a:t>5.11</a:t>
                      </a:r>
                    </a:p>
                  </a:txBody>
                  <a:tcPr marL="91451" marR="91451" marT="45681" marB="45681" anchor="ctr" horzOverflow="overflow">
                    <a:lnL>
                      <a:noFill/>
                    </a:lnL>
                    <a:lnR>
                      <a:noFill/>
                    </a:lnR>
                    <a:lnT>
                      <a:noFill/>
                    </a:lnT>
                    <a:lnB>
                      <a:noFill/>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n-ea"/>
                        </a:rPr>
                        <a:t>8.48</a:t>
                      </a:r>
                    </a:p>
                  </a:txBody>
                  <a:tcPr marL="91451" marR="91451" marT="45681" marB="45681" anchor="ctr" horzOverflow="overflow">
                    <a:lnL>
                      <a:noFill/>
                    </a:lnL>
                    <a:lnR>
                      <a:noFill/>
                    </a:lnR>
                    <a:lnT>
                      <a:noFill/>
                    </a:lnT>
                    <a:lnB>
                      <a:noFill/>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n-ea"/>
                        </a:rPr>
                        <a:t>4.47</a:t>
                      </a:r>
                    </a:p>
                  </a:txBody>
                  <a:tcPr marL="91451" marR="91451" marT="45681" marB="45681" anchor="ctr" horzOverflow="overflow">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07755">
                <a:tc>
                  <a:txBody>
                    <a:bodyPr/>
                    <a:lstStyle/>
                    <a:p>
                      <a:pPr algn="l" fontAlgn="b"/>
                      <a:r>
                        <a:rPr lang="en-US" sz="800" b="0" i="0" u="none" strike="noStrike" dirty="0">
                          <a:solidFill>
                            <a:schemeClr val="tx1"/>
                          </a:solidFill>
                          <a:latin typeface="+mn-lt"/>
                        </a:rPr>
                        <a:t>Benchmark</a:t>
                      </a:r>
                      <a:r>
                        <a:rPr lang="en-US" sz="800" b="0" i="0" u="none" strike="noStrike" baseline="30000" dirty="0">
                          <a:solidFill>
                            <a:schemeClr val="tx1"/>
                          </a:solidFill>
                          <a:latin typeface="+mn-lt"/>
                        </a:rPr>
                        <a:t>3</a:t>
                      </a:r>
                    </a:p>
                    <a:p>
                      <a:pPr algn="l" fontAlgn="b"/>
                      <a:endParaRPr kumimoji="0" lang="en-US" sz="800" u="none" strike="noStrike" cap="none" normalizeH="0" baseline="0" dirty="0">
                        <a:ln>
                          <a:noFill/>
                        </a:ln>
                        <a:solidFill>
                          <a:schemeClr val="tx1"/>
                        </a:solidFill>
                        <a:effectLst/>
                      </a:endParaRPr>
                    </a:p>
                  </a:txBody>
                  <a:tcPr marL="91451" marR="91451" marT="45681" marB="45681" anchor="b" horzOverflow="overflow">
                    <a:lnL>
                      <a:noFill/>
                    </a:lnL>
                    <a:lnR>
                      <a:noFill/>
                    </a:lnR>
                    <a:lnT>
                      <a:noFill/>
                    </a:lnT>
                    <a:lnB>
                      <a:noFill/>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n-ea"/>
                        </a:rPr>
                        <a:t>1.14</a:t>
                      </a:r>
                    </a:p>
                    <a:p>
                      <a:pPr marL="0" marR="0" lvl="0" indent="0" algn="ctr" defTabSz="914400" rtl="0" eaLnBrk="1" fontAlgn="base" latinLnBrk="0" hangingPunct="1">
                        <a:lnSpc>
                          <a:spcPct val="100000"/>
                        </a:lnSpc>
                        <a:spcBef>
                          <a:spcPts val="0"/>
                        </a:spcBef>
                        <a:spcAft>
                          <a:spcPts val="0"/>
                        </a:spcAft>
                        <a:buClrTx/>
                        <a:buSzTx/>
                        <a:buFontTx/>
                        <a:buNone/>
                        <a:tabLst/>
                      </a:pPr>
                      <a:endParaRPr kumimoji="0" lang="en-US" sz="800" b="0" i="0" u="none" strike="noStrike" cap="none" normalizeH="0" baseline="0" dirty="0">
                        <a:ln>
                          <a:noFill/>
                        </a:ln>
                        <a:solidFill>
                          <a:schemeClr val="tx1"/>
                        </a:solidFill>
                        <a:effectLst/>
                        <a:latin typeface="+mn-lt"/>
                        <a:ea typeface="MS PGothic" pitchFamily="34" charset="-128"/>
                      </a:endParaRPr>
                    </a:p>
                  </a:txBody>
                  <a:tcPr marL="91451" marR="91451" marT="45681" marB="45681" anchor="ctr" horzOverflow="overflow">
                    <a:lnL>
                      <a:noFill/>
                    </a:lnL>
                    <a:lnR>
                      <a:noFill/>
                    </a:lnR>
                    <a:lnT>
                      <a:noFill/>
                    </a:lnT>
                    <a:lnB>
                      <a:noFill/>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n-ea"/>
                        </a:rPr>
                        <a:t>(0.61)</a:t>
                      </a:r>
                    </a:p>
                    <a:p>
                      <a:pPr marL="0" marR="0" lvl="0" indent="0" algn="ctr" defTabSz="914400" rtl="0" eaLnBrk="1" fontAlgn="base" latinLnBrk="0" hangingPunct="1">
                        <a:lnSpc>
                          <a:spcPct val="100000"/>
                        </a:lnSpc>
                        <a:spcBef>
                          <a:spcPts val="0"/>
                        </a:spcBef>
                        <a:spcAft>
                          <a:spcPts val="0"/>
                        </a:spcAft>
                        <a:buClrTx/>
                        <a:buSzTx/>
                        <a:buFontTx/>
                        <a:buNone/>
                        <a:tabLst/>
                      </a:pPr>
                      <a:endParaRPr kumimoji="0" lang="en-US" sz="800" b="0" i="0" u="none" strike="noStrike" cap="none" normalizeH="0" baseline="0" dirty="0">
                        <a:ln>
                          <a:noFill/>
                        </a:ln>
                        <a:solidFill>
                          <a:schemeClr val="tx1"/>
                        </a:solidFill>
                        <a:effectLst/>
                        <a:latin typeface="+mn-lt"/>
                        <a:ea typeface="MS PGothic" pitchFamily="34" charset="-128"/>
                      </a:endParaRPr>
                    </a:p>
                  </a:txBody>
                  <a:tcPr marL="91451" marR="91451" marT="45681" marB="45681" anchor="ctr" horzOverflow="overflow">
                    <a:lnL>
                      <a:noFill/>
                    </a:lnL>
                    <a:lnR>
                      <a:noFill/>
                    </a:lnR>
                    <a:lnT>
                      <a:noFill/>
                    </a:lnT>
                    <a:lnB>
                      <a:noFill/>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n-ea"/>
                        </a:rPr>
                        <a:t>7.42</a:t>
                      </a:r>
                    </a:p>
                    <a:p>
                      <a:pPr marL="0" marR="0" lvl="0" indent="0" algn="ctr" defTabSz="914400" rtl="0" eaLnBrk="1" fontAlgn="base" latinLnBrk="0" hangingPunct="1">
                        <a:lnSpc>
                          <a:spcPct val="100000"/>
                        </a:lnSpc>
                        <a:spcBef>
                          <a:spcPts val="0"/>
                        </a:spcBef>
                        <a:spcAft>
                          <a:spcPts val="0"/>
                        </a:spcAft>
                        <a:buClrTx/>
                        <a:buSzTx/>
                        <a:buFontTx/>
                        <a:buNone/>
                        <a:tabLst/>
                      </a:pPr>
                      <a:endParaRPr kumimoji="0" lang="en-US" sz="800" b="0" i="0" u="none" strike="noStrike" cap="none" normalizeH="0" baseline="0" dirty="0">
                        <a:ln>
                          <a:noFill/>
                        </a:ln>
                        <a:solidFill>
                          <a:schemeClr val="tx1"/>
                        </a:solidFill>
                        <a:effectLst/>
                        <a:latin typeface="+mn-lt"/>
                        <a:ea typeface="MS PGothic" pitchFamily="34" charset="-128"/>
                      </a:endParaRPr>
                    </a:p>
                  </a:txBody>
                  <a:tcPr marL="91451" marR="91451" marT="45681" marB="45681" anchor="ctr" horzOverflow="overflow">
                    <a:lnL>
                      <a:noFill/>
                    </a:lnL>
                    <a:lnR>
                      <a:noFill/>
                    </a:lnR>
                    <a:lnT>
                      <a:noFill/>
                    </a:lnT>
                    <a:lnB>
                      <a:noFill/>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n-ea"/>
                        </a:rPr>
                        <a:t>6.74</a:t>
                      </a:r>
                    </a:p>
                    <a:p>
                      <a:pPr marL="0" marR="0" lvl="0" indent="0" algn="ctr" defTabSz="914400" rtl="0" eaLnBrk="1" fontAlgn="base" latinLnBrk="0" hangingPunct="1">
                        <a:lnSpc>
                          <a:spcPct val="100000"/>
                        </a:lnSpc>
                        <a:spcBef>
                          <a:spcPts val="0"/>
                        </a:spcBef>
                        <a:spcAft>
                          <a:spcPts val="0"/>
                        </a:spcAft>
                        <a:buClrTx/>
                        <a:buSzTx/>
                        <a:buFontTx/>
                        <a:buNone/>
                        <a:tabLst/>
                      </a:pPr>
                      <a:endParaRPr kumimoji="0" lang="en-US" sz="800" b="0" i="0" u="none" strike="noStrike" cap="none" normalizeH="0" baseline="0" dirty="0">
                        <a:ln>
                          <a:noFill/>
                        </a:ln>
                        <a:solidFill>
                          <a:schemeClr val="tx1"/>
                        </a:solidFill>
                        <a:effectLst/>
                        <a:latin typeface="+mn-lt"/>
                        <a:ea typeface="MS PGothic" pitchFamily="34" charset="-128"/>
                      </a:endParaRPr>
                    </a:p>
                  </a:txBody>
                  <a:tcPr marL="91451" marR="91451" marT="45681" marB="45681" anchor="ctr" horzOverflow="overflow">
                    <a:lnL>
                      <a:noFill/>
                    </a:lnL>
                    <a:lnR>
                      <a:noFill/>
                    </a:lnR>
                    <a:lnT>
                      <a:noFill/>
                    </a:lnT>
                    <a:lnB>
                      <a:noFill/>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800" b="0" i="0" u="none" strike="noStrike" cap="none" normalizeH="0" baseline="0" dirty="0">
                          <a:ln>
                            <a:noFill/>
                          </a:ln>
                          <a:solidFill>
                            <a:schemeClr val="tx1"/>
                          </a:solidFill>
                          <a:effectLst/>
                          <a:latin typeface="+mn-lt"/>
                          <a:ea typeface="+mn-ea"/>
                        </a:rPr>
                        <a:t>4.08</a:t>
                      </a:r>
                    </a:p>
                    <a:p>
                      <a:pPr marL="0" marR="0" lvl="0" indent="0" algn="ctr" defTabSz="914400" rtl="0" eaLnBrk="1" fontAlgn="base" latinLnBrk="0" hangingPunct="1">
                        <a:lnSpc>
                          <a:spcPct val="100000"/>
                        </a:lnSpc>
                        <a:spcBef>
                          <a:spcPts val="0"/>
                        </a:spcBef>
                        <a:spcAft>
                          <a:spcPts val="0"/>
                        </a:spcAft>
                        <a:buClrTx/>
                        <a:buSzTx/>
                        <a:buFontTx/>
                        <a:buNone/>
                        <a:tabLst/>
                      </a:pPr>
                      <a:endParaRPr kumimoji="0" lang="en-US" sz="800" b="0" i="0" u="none" strike="noStrike" cap="none" normalizeH="0" baseline="0" dirty="0">
                        <a:ln>
                          <a:noFill/>
                        </a:ln>
                        <a:solidFill>
                          <a:schemeClr val="tx1"/>
                        </a:solidFill>
                        <a:effectLst/>
                        <a:latin typeface="+mn-lt"/>
                        <a:ea typeface="MS PGothic" pitchFamily="34" charset="-128"/>
                      </a:endParaRPr>
                    </a:p>
                  </a:txBody>
                  <a:tcPr marL="91451" marR="91451" marT="45681" marB="45681" anchor="ctr" horzOverflow="overflow">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graphicFrame>
        <p:nvGraphicFramePr>
          <p:cNvPr id="70" name="Table 69">
            <a:extLst>
              <a:ext uri="{FF2B5EF4-FFF2-40B4-BE49-F238E27FC236}">
                <a16:creationId xmlns:a16="http://schemas.microsoft.com/office/drawing/2014/main" id="{EF477B0D-3852-A847-813A-D25956ACA6E1}"/>
              </a:ext>
            </a:extLst>
          </p:cNvPr>
          <p:cNvGraphicFramePr>
            <a:graphicFrameLocks noGrp="1"/>
          </p:cNvGraphicFramePr>
          <p:nvPr>
            <p:extLst>
              <p:ext uri="{D42A27DB-BD31-4B8C-83A1-F6EECF244321}">
                <p14:modId xmlns:p14="http://schemas.microsoft.com/office/powerpoint/2010/main" val="1003103535"/>
              </p:ext>
            </p:extLst>
          </p:nvPr>
        </p:nvGraphicFramePr>
        <p:xfrm>
          <a:off x="92395" y="5715544"/>
          <a:ext cx="3171505" cy="780906"/>
        </p:xfrm>
        <a:graphic>
          <a:graphicData uri="http://schemas.openxmlformats.org/drawingml/2006/table">
            <a:tbl>
              <a:tblPr/>
              <a:tblGrid>
                <a:gridCol w="786702">
                  <a:extLst>
                    <a:ext uri="{9D8B030D-6E8A-4147-A177-3AD203B41FA5}">
                      <a16:colId xmlns:a16="http://schemas.microsoft.com/office/drawing/2014/main" val="20000"/>
                    </a:ext>
                  </a:extLst>
                </a:gridCol>
                <a:gridCol w="300470">
                  <a:extLst>
                    <a:ext uri="{9D8B030D-6E8A-4147-A177-3AD203B41FA5}">
                      <a16:colId xmlns:a16="http://schemas.microsoft.com/office/drawing/2014/main" val="20001"/>
                    </a:ext>
                  </a:extLst>
                </a:gridCol>
                <a:gridCol w="325383">
                  <a:extLst>
                    <a:ext uri="{9D8B030D-6E8A-4147-A177-3AD203B41FA5}">
                      <a16:colId xmlns:a16="http://schemas.microsoft.com/office/drawing/2014/main" val="20002"/>
                    </a:ext>
                  </a:extLst>
                </a:gridCol>
                <a:gridCol w="292100">
                  <a:extLst>
                    <a:ext uri="{9D8B030D-6E8A-4147-A177-3AD203B41FA5}">
                      <a16:colId xmlns:a16="http://schemas.microsoft.com/office/drawing/2014/main" val="20003"/>
                    </a:ext>
                  </a:extLst>
                </a:gridCol>
                <a:gridCol w="349250">
                  <a:extLst>
                    <a:ext uri="{9D8B030D-6E8A-4147-A177-3AD203B41FA5}">
                      <a16:colId xmlns:a16="http://schemas.microsoft.com/office/drawing/2014/main" val="20004"/>
                    </a:ext>
                  </a:extLst>
                </a:gridCol>
                <a:gridCol w="400050">
                  <a:extLst>
                    <a:ext uri="{9D8B030D-6E8A-4147-A177-3AD203B41FA5}">
                      <a16:colId xmlns:a16="http://schemas.microsoft.com/office/drawing/2014/main" val="20005"/>
                    </a:ext>
                  </a:extLst>
                </a:gridCol>
                <a:gridCol w="381000">
                  <a:extLst>
                    <a:ext uri="{9D8B030D-6E8A-4147-A177-3AD203B41FA5}">
                      <a16:colId xmlns:a16="http://schemas.microsoft.com/office/drawing/2014/main" val="4004493189"/>
                    </a:ext>
                  </a:extLst>
                </a:gridCol>
                <a:gridCol w="336550">
                  <a:extLst>
                    <a:ext uri="{9D8B030D-6E8A-4147-A177-3AD203B41FA5}">
                      <a16:colId xmlns:a16="http://schemas.microsoft.com/office/drawing/2014/main" val="2544092314"/>
                    </a:ext>
                  </a:extLst>
                </a:gridCol>
              </a:tblGrid>
              <a:tr h="215356">
                <a:tc>
                  <a:txBody>
                    <a:bodyPr/>
                    <a:lstStyle/>
                    <a:p>
                      <a:pPr algn="ctr" fontAlgn="b"/>
                      <a:r>
                        <a:rPr lang="en-US" sz="800" b="0" i="0" u="none" strike="noStrike" dirty="0">
                          <a:solidFill>
                            <a:schemeClr val="tx1"/>
                          </a:solidFill>
                          <a:latin typeface="Calibri"/>
                        </a:rPr>
                        <a:t> </a:t>
                      </a: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sng" strike="noStrike" dirty="0">
                          <a:solidFill>
                            <a:schemeClr val="tx1"/>
                          </a:solidFill>
                          <a:latin typeface="+mn-lt"/>
                        </a:rPr>
                        <a:t>1 </a:t>
                      </a:r>
                      <a:r>
                        <a:rPr lang="en-US" sz="800" b="0" i="0" u="sng" strike="noStrike" dirty="0" err="1">
                          <a:solidFill>
                            <a:schemeClr val="tx1"/>
                          </a:solidFill>
                          <a:latin typeface="+mn-lt"/>
                        </a:rPr>
                        <a:t>mth</a:t>
                      </a:r>
                      <a:endParaRPr lang="en-US" sz="800" b="0" i="0" u="sng" strike="noStrike" dirty="0">
                        <a:solidFill>
                          <a:schemeClr val="tx1"/>
                        </a:solidFill>
                        <a:latin typeface="+mn-lt"/>
                      </a:endParaRP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sng" strike="noStrike" dirty="0">
                          <a:solidFill>
                            <a:schemeClr val="tx1"/>
                          </a:solidFill>
                          <a:latin typeface="+mn-lt"/>
                        </a:rPr>
                        <a:t>6 </a:t>
                      </a:r>
                      <a:r>
                        <a:rPr lang="en-US" sz="800" b="0" i="0" u="sng" strike="noStrike" dirty="0" err="1">
                          <a:solidFill>
                            <a:schemeClr val="tx1"/>
                          </a:solidFill>
                          <a:latin typeface="+mn-lt"/>
                        </a:rPr>
                        <a:t>mth</a:t>
                      </a:r>
                      <a:endParaRPr lang="en-US" sz="800" b="0" i="0" u="sng" strike="noStrike" dirty="0">
                        <a:solidFill>
                          <a:schemeClr val="tx1"/>
                        </a:solidFill>
                        <a:latin typeface="+mn-lt"/>
                      </a:endParaRP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sng" strike="noStrike" dirty="0">
                          <a:solidFill>
                            <a:schemeClr val="tx1"/>
                          </a:solidFill>
                          <a:latin typeface="+mn-lt"/>
                        </a:rPr>
                        <a:t>1 </a:t>
                      </a:r>
                      <a:r>
                        <a:rPr lang="en-US" sz="800" b="0" i="0" u="sng" strike="noStrike" dirty="0" err="1">
                          <a:solidFill>
                            <a:schemeClr val="tx1"/>
                          </a:solidFill>
                          <a:latin typeface="+mn-lt"/>
                        </a:rPr>
                        <a:t>yr</a:t>
                      </a:r>
                      <a:endParaRPr lang="en-US" sz="800" b="0" i="0" u="sng" strike="noStrike" dirty="0">
                        <a:solidFill>
                          <a:schemeClr val="tx1"/>
                        </a:solidFill>
                        <a:latin typeface="+mn-lt"/>
                      </a:endParaRP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sng" strike="noStrike" dirty="0">
                          <a:solidFill>
                            <a:schemeClr val="tx1"/>
                          </a:solidFill>
                          <a:latin typeface="+mn-lt"/>
                        </a:rPr>
                        <a:t>3 </a:t>
                      </a:r>
                      <a:r>
                        <a:rPr lang="en-US" sz="800" b="0" i="0" u="sng" strike="noStrike" dirty="0" err="1">
                          <a:solidFill>
                            <a:schemeClr val="tx1"/>
                          </a:solidFill>
                          <a:latin typeface="+mn-lt"/>
                        </a:rPr>
                        <a:t>yrs</a:t>
                      </a:r>
                      <a:endParaRPr lang="en-US" sz="800" b="0" i="0" u="sng" strike="noStrike" dirty="0">
                        <a:solidFill>
                          <a:schemeClr val="tx1"/>
                        </a:solidFill>
                        <a:latin typeface="+mn-lt"/>
                      </a:endParaRP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sng" strike="noStrike" dirty="0">
                          <a:solidFill>
                            <a:schemeClr val="tx1"/>
                          </a:solidFill>
                          <a:latin typeface="+mn-lt"/>
                        </a:rPr>
                        <a:t>5 </a:t>
                      </a:r>
                      <a:r>
                        <a:rPr lang="en-US" sz="800" b="0" i="0" u="sng" strike="noStrike" dirty="0" err="1">
                          <a:solidFill>
                            <a:schemeClr val="tx1"/>
                          </a:solidFill>
                          <a:latin typeface="+mn-lt"/>
                        </a:rPr>
                        <a:t>yrs</a:t>
                      </a:r>
                      <a:endParaRPr lang="en-US" sz="800" b="0" i="0" u="sng" strike="noStrike" dirty="0">
                        <a:solidFill>
                          <a:schemeClr val="tx1"/>
                        </a:solidFill>
                        <a:latin typeface="+mn-lt"/>
                      </a:endParaRP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u="sng" strike="noStrike" dirty="0">
                          <a:solidFill>
                            <a:schemeClr val="tx1"/>
                          </a:solidFill>
                          <a:effectLst/>
                          <a:latin typeface="+mn-lt"/>
                        </a:rPr>
                        <a:t>7 </a:t>
                      </a:r>
                      <a:r>
                        <a:rPr lang="en-MY" sz="800" u="sng" strike="noStrike" dirty="0" err="1">
                          <a:solidFill>
                            <a:schemeClr val="tx1"/>
                          </a:solidFill>
                          <a:effectLst/>
                          <a:latin typeface="+mn-lt"/>
                        </a:rPr>
                        <a:t>yrs</a:t>
                      </a:r>
                      <a:endParaRPr lang="en-MY" sz="800" b="1" i="0" u="sng" strike="noStrike" dirty="0">
                        <a:solidFill>
                          <a:schemeClr val="tx1"/>
                        </a:solidFill>
                        <a:effectLst/>
                        <a:latin typeface="+mn-lt"/>
                      </a:endParaRPr>
                    </a:p>
                  </a:txBody>
                  <a:tcPr marL="7780" marR="7780" marT="778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u="sng" strike="noStrike" dirty="0">
                          <a:solidFill>
                            <a:schemeClr val="tx1"/>
                          </a:solidFill>
                          <a:effectLst/>
                          <a:latin typeface="+mn-lt"/>
                        </a:rPr>
                        <a:t>10 </a:t>
                      </a:r>
                      <a:r>
                        <a:rPr lang="en-MY" sz="800" u="sng" strike="noStrike" dirty="0" err="1">
                          <a:solidFill>
                            <a:schemeClr val="tx1"/>
                          </a:solidFill>
                          <a:effectLst/>
                          <a:latin typeface="+mn-lt"/>
                        </a:rPr>
                        <a:t>yrs</a:t>
                      </a:r>
                      <a:endParaRPr lang="en-MY" sz="800" b="1" i="0" u="sng" strike="noStrike" dirty="0">
                        <a:solidFill>
                          <a:schemeClr val="tx1"/>
                        </a:solidFill>
                        <a:effectLst/>
                        <a:latin typeface="+mn-lt"/>
                      </a:endParaRPr>
                    </a:p>
                  </a:txBody>
                  <a:tcPr marL="7780" marR="7780" marT="778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61924">
                <a:tc>
                  <a:txBody>
                    <a:bodyPr/>
                    <a:lstStyle/>
                    <a:p>
                      <a:pPr algn="l" fontAlgn="b"/>
                      <a:r>
                        <a:rPr lang="en-US" sz="800" b="0" i="0" u="none" strike="noStrike" baseline="0" dirty="0">
                          <a:solidFill>
                            <a:schemeClr val="tx1"/>
                          </a:solidFill>
                          <a:latin typeface="+mn-lt"/>
                        </a:rPr>
                        <a:t>Fixed Income</a:t>
                      </a:r>
                      <a:r>
                        <a:rPr lang="en-US" sz="800" b="0" i="0" u="none" strike="noStrike" dirty="0">
                          <a:solidFill>
                            <a:schemeClr val="tx1"/>
                          </a:solidFill>
                          <a:latin typeface="Calibri"/>
                        </a:rPr>
                        <a:t> (%)</a:t>
                      </a: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0.78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2.92</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2.84</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10.60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19.41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MY" sz="800" b="0" i="0" u="none" strike="noStrike" dirty="0">
                          <a:solidFill>
                            <a:srgbClr val="000000"/>
                          </a:solidFill>
                          <a:effectLst/>
                          <a:latin typeface="+mn-lt"/>
                        </a:rPr>
                        <a:t>38.53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MY" sz="800" b="0" i="0" u="none" strike="noStrike" dirty="0">
                          <a:solidFill>
                            <a:srgbClr val="000000"/>
                          </a:solidFill>
                          <a:effectLst/>
                          <a:latin typeface="+mn-lt"/>
                        </a:rPr>
                        <a:t>51.43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03626">
                <a:tc>
                  <a:txBody>
                    <a:bodyPr/>
                    <a:lstStyle/>
                    <a:p>
                      <a:pPr algn="l" fontAlgn="b"/>
                      <a:r>
                        <a:rPr lang="en-US" sz="800" b="0" i="0" u="none" strike="noStrike" dirty="0">
                          <a:solidFill>
                            <a:schemeClr val="tx1"/>
                          </a:solidFill>
                          <a:latin typeface="+mn-lt"/>
                        </a:rPr>
                        <a:t>Benchmark</a:t>
                      </a:r>
                      <a:r>
                        <a:rPr lang="en-US" sz="800" b="0" i="0" u="none" strike="noStrike" baseline="30000" dirty="0">
                          <a:solidFill>
                            <a:schemeClr val="tx1"/>
                          </a:solidFill>
                          <a:latin typeface="+mn-lt"/>
                        </a:rPr>
                        <a:t>4 </a:t>
                      </a:r>
                      <a:r>
                        <a:rPr lang="en-US" sz="800" b="0" i="0" u="none" strike="noStrike" dirty="0">
                          <a:solidFill>
                            <a:schemeClr val="tx1"/>
                          </a:solidFill>
                          <a:latin typeface="+mn-lt"/>
                        </a:rPr>
                        <a:t>(%)</a:t>
                      </a:r>
                    </a:p>
                  </a:txBody>
                  <a:tcPr marL="7434" marR="7434" marT="743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0.23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1.29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2.28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6.28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13.14</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20.25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MY" sz="800" b="0" i="0" u="none" strike="noStrike" dirty="0">
                          <a:solidFill>
                            <a:srgbClr val="000000"/>
                          </a:solidFill>
                          <a:effectLst/>
                          <a:latin typeface="+mn-lt"/>
                        </a:rPr>
                        <a:t>31.34</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graphicFrame>
        <p:nvGraphicFramePr>
          <p:cNvPr id="49" name="Table 48">
            <a:extLst>
              <a:ext uri="{FF2B5EF4-FFF2-40B4-BE49-F238E27FC236}">
                <a16:creationId xmlns:a16="http://schemas.microsoft.com/office/drawing/2014/main" id="{6434D626-EBF1-423C-A721-65C65CA58916}"/>
              </a:ext>
            </a:extLst>
          </p:cNvPr>
          <p:cNvGraphicFramePr>
            <a:graphicFrameLocks noGrp="1"/>
          </p:cNvGraphicFramePr>
          <p:nvPr>
            <p:extLst>
              <p:ext uri="{D42A27DB-BD31-4B8C-83A1-F6EECF244321}">
                <p14:modId xmlns:p14="http://schemas.microsoft.com/office/powerpoint/2010/main" val="3287217546"/>
              </p:ext>
            </p:extLst>
          </p:nvPr>
        </p:nvGraphicFramePr>
        <p:xfrm>
          <a:off x="3491068" y="3902108"/>
          <a:ext cx="3211936" cy="381000"/>
        </p:xfrm>
        <a:graphic>
          <a:graphicData uri="http://schemas.openxmlformats.org/drawingml/2006/table">
            <a:tbl>
              <a:tblPr firstRow="1" bandRow="1"/>
              <a:tblGrid>
                <a:gridCol w="802984">
                  <a:extLst>
                    <a:ext uri="{9D8B030D-6E8A-4147-A177-3AD203B41FA5}">
                      <a16:colId xmlns:a16="http://schemas.microsoft.com/office/drawing/2014/main" val="937614315"/>
                    </a:ext>
                  </a:extLst>
                </a:gridCol>
                <a:gridCol w="802984">
                  <a:extLst>
                    <a:ext uri="{9D8B030D-6E8A-4147-A177-3AD203B41FA5}">
                      <a16:colId xmlns:a16="http://schemas.microsoft.com/office/drawing/2014/main" val="3247051925"/>
                    </a:ext>
                  </a:extLst>
                </a:gridCol>
                <a:gridCol w="802984">
                  <a:extLst>
                    <a:ext uri="{9D8B030D-6E8A-4147-A177-3AD203B41FA5}">
                      <a16:colId xmlns:a16="http://schemas.microsoft.com/office/drawing/2014/main" val="1530786892"/>
                    </a:ext>
                  </a:extLst>
                </a:gridCol>
                <a:gridCol w="802984">
                  <a:extLst>
                    <a:ext uri="{9D8B030D-6E8A-4147-A177-3AD203B41FA5}">
                      <a16:colId xmlns:a16="http://schemas.microsoft.com/office/drawing/2014/main" val="3128796635"/>
                    </a:ext>
                  </a:extLst>
                </a:gridCol>
              </a:tblGrid>
              <a:tr h="190500">
                <a:tc>
                  <a:txBody>
                    <a:bodyPr/>
                    <a:lstStyle/>
                    <a:p>
                      <a:pPr algn="l" fontAlgn="b"/>
                      <a:endParaRPr lang="en-US" sz="1100" b="0" i="0" u="none" strike="noStrike" dirty="0">
                        <a:solidFill>
                          <a:schemeClr val="tx1"/>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rtl="0" fontAlgn="b"/>
                      <a:r>
                        <a:rPr lang="en-US" sz="800" b="0" i="0" u="sng" strike="noStrike" dirty="0">
                          <a:solidFill>
                            <a:schemeClr val="tx1"/>
                          </a:solidFill>
                          <a:effectLst/>
                          <a:latin typeface="Calibri" panose="020F0502020204030204" pitchFamily="34" charset="0"/>
                        </a:rPr>
                        <a:t>Fixed Income</a:t>
                      </a:r>
                    </a:p>
                  </a:txBody>
                  <a:tcPr marL="9525" marR="9525" marT="9525" marB="0" anchor="ctr">
                    <a:lnL>
                      <a:noFill/>
                    </a:lnL>
                    <a:lnR>
                      <a:noFill/>
                    </a:lnR>
                    <a:lnT>
                      <a:noFill/>
                    </a:lnT>
                    <a:lnB>
                      <a:noFill/>
                    </a:lnB>
                    <a:solidFill>
                      <a:srgbClr val="FFFFFF"/>
                    </a:solidFill>
                  </a:tcPr>
                </a:tc>
                <a:tc>
                  <a:txBody>
                    <a:bodyPr/>
                    <a:lstStyle/>
                    <a:p>
                      <a:pPr algn="ctr" rtl="0" fontAlgn="b"/>
                      <a:r>
                        <a:rPr lang="en-US" sz="800" b="0" i="0" u="sng" strike="noStrike" dirty="0">
                          <a:solidFill>
                            <a:schemeClr val="tx1"/>
                          </a:solidFill>
                          <a:effectLst/>
                          <a:latin typeface="Calibri" panose="020F0502020204030204" pitchFamily="34" charset="0"/>
                        </a:rPr>
                        <a:t>Cash</a:t>
                      </a:r>
                    </a:p>
                  </a:txBody>
                  <a:tcPr marL="9525" marR="9525" marT="9525" marB="0" anchor="ctr">
                    <a:lnL>
                      <a:noFill/>
                    </a:lnL>
                    <a:lnR>
                      <a:noFill/>
                    </a:lnR>
                    <a:lnT>
                      <a:noFill/>
                    </a:lnT>
                    <a:lnB>
                      <a:noFill/>
                    </a:lnB>
                    <a:solidFill>
                      <a:srgbClr val="FFFFFF"/>
                    </a:solidFill>
                  </a:tcPr>
                </a:tc>
                <a:tc>
                  <a:txBody>
                    <a:bodyPr/>
                    <a:lstStyle/>
                    <a:p>
                      <a:pPr algn="ctr" rtl="0" fontAlgn="b"/>
                      <a:endParaRPr lang="en-US" sz="800" b="0" i="0" u="sng" strike="noStrike" dirty="0">
                        <a:solidFill>
                          <a:schemeClr val="tx1"/>
                        </a:solidFill>
                        <a:effectLst/>
                        <a:latin typeface="Calibri" panose="020F0502020204030204" pitchFamily="34" charset="0"/>
                      </a:endParaRP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1024102318"/>
                  </a:ext>
                </a:extLst>
              </a:tr>
              <a:tr h="190500">
                <a:tc>
                  <a:txBody>
                    <a:bodyPr/>
                    <a:lstStyle/>
                    <a:p>
                      <a:pPr algn="ctr" rtl="0" fontAlgn="b"/>
                      <a:r>
                        <a:rPr lang="en-US" sz="800" b="0" i="0" u="none" strike="noStrike" dirty="0">
                          <a:solidFill>
                            <a:schemeClr val="tx1"/>
                          </a:solidFill>
                          <a:effectLst/>
                          <a:latin typeface="Calibri" panose="020F0502020204030204" pitchFamily="34" charset="0"/>
                        </a:rPr>
                        <a:t>          %</a:t>
                      </a:r>
                    </a:p>
                  </a:txBody>
                  <a:tcPr marL="9525" marR="9525" marT="9525" marB="0" anchor="ctr">
                    <a:lnL>
                      <a:noFill/>
                    </a:lnL>
                    <a:lnR>
                      <a:noFill/>
                    </a:lnR>
                    <a:lnT>
                      <a:noFill/>
                    </a:lnT>
                    <a:lnB>
                      <a:noFill/>
                    </a:lnB>
                    <a:solidFill>
                      <a:srgbClr val="FFFFFF"/>
                    </a:solidFill>
                  </a:tcPr>
                </a:tc>
                <a:tc>
                  <a:txBody>
                    <a:bodyPr/>
                    <a:lstStyle/>
                    <a:p>
                      <a:pPr algn="ctr" rtl="0" fontAlgn="b"/>
                      <a:r>
                        <a:rPr lang="en-US" sz="800" dirty="0"/>
                        <a:t>95.79</a:t>
                      </a:r>
                    </a:p>
                  </a:txBody>
                  <a:tcPr marL="9525" marR="9525" marT="9525" marB="0" anchor="ctr">
                    <a:lnL>
                      <a:noFill/>
                    </a:lnL>
                    <a:lnR>
                      <a:noFill/>
                    </a:lnR>
                    <a:lnT>
                      <a:noFill/>
                    </a:lnT>
                    <a:lnB>
                      <a:noFill/>
                    </a:lnB>
                    <a:solidFill>
                      <a:srgbClr val="FFFFFF"/>
                    </a:solidFill>
                  </a:tcPr>
                </a:tc>
                <a:tc>
                  <a:txBody>
                    <a:bodyPr/>
                    <a:lstStyle/>
                    <a:p>
                      <a:pPr algn="ctr" rtl="0" fontAlgn="b"/>
                      <a:r>
                        <a:rPr lang="en-US" sz="800" dirty="0"/>
                        <a:t>4.21</a:t>
                      </a:r>
                    </a:p>
                  </a:txBody>
                  <a:tcPr marL="9525" marR="9525" marT="9525" marB="0" anchor="ctr">
                    <a:lnL>
                      <a:noFill/>
                    </a:lnL>
                    <a:lnR>
                      <a:noFill/>
                    </a:lnR>
                    <a:lnT>
                      <a:noFill/>
                    </a:lnT>
                    <a:lnB>
                      <a:noFill/>
                    </a:lnB>
                    <a:solidFill>
                      <a:srgbClr val="FFFFFF"/>
                    </a:solidFill>
                  </a:tcPr>
                </a:tc>
                <a:tc>
                  <a:txBody>
                    <a:bodyPr/>
                    <a:lstStyle/>
                    <a:p>
                      <a:pPr algn="ctr" rtl="0" fontAlgn="b"/>
                      <a:endParaRPr lang="en-US" sz="800" b="0" i="0" u="none" strike="noStrike" dirty="0">
                        <a:solidFill>
                          <a:schemeClr val="tx1"/>
                        </a:solidFill>
                        <a:effectLst/>
                        <a:latin typeface="Calibri" panose="020F0502020204030204" pitchFamily="34" charset="0"/>
                      </a:endParaRP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1217487513"/>
                  </a:ext>
                </a:extLst>
              </a:tr>
            </a:tbl>
          </a:graphicData>
        </a:graphic>
      </p:graphicFrame>
      <p:graphicFrame>
        <p:nvGraphicFramePr>
          <p:cNvPr id="78" name="Table 77">
            <a:extLst>
              <a:ext uri="{FF2B5EF4-FFF2-40B4-BE49-F238E27FC236}">
                <a16:creationId xmlns:a16="http://schemas.microsoft.com/office/drawing/2014/main" id="{4A220809-3741-40C8-811E-A2276354835A}"/>
              </a:ext>
            </a:extLst>
          </p:cNvPr>
          <p:cNvGraphicFramePr>
            <a:graphicFrameLocks noGrp="1"/>
          </p:cNvGraphicFramePr>
          <p:nvPr>
            <p:extLst>
              <p:ext uri="{D42A27DB-BD31-4B8C-83A1-F6EECF244321}">
                <p14:modId xmlns:p14="http://schemas.microsoft.com/office/powerpoint/2010/main" val="2594008038"/>
              </p:ext>
            </p:extLst>
          </p:nvPr>
        </p:nvGraphicFramePr>
        <p:xfrm>
          <a:off x="84215" y="4546181"/>
          <a:ext cx="1538129" cy="802543"/>
        </p:xfrm>
        <a:graphic>
          <a:graphicData uri="http://schemas.openxmlformats.org/drawingml/2006/table">
            <a:tbl>
              <a:tblPr/>
              <a:tblGrid>
                <a:gridCol w="1091276">
                  <a:extLst>
                    <a:ext uri="{9D8B030D-6E8A-4147-A177-3AD203B41FA5}">
                      <a16:colId xmlns:a16="http://schemas.microsoft.com/office/drawing/2014/main" val="20000"/>
                    </a:ext>
                  </a:extLst>
                </a:gridCol>
                <a:gridCol w="446853">
                  <a:extLst>
                    <a:ext uri="{9D8B030D-6E8A-4147-A177-3AD203B41FA5}">
                      <a16:colId xmlns:a16="http://schemas.microsoft.com/office/drawing/2014/main" val="20001"/>
                    </a:ext>
                  </a:extLst>
                </a:gridCol>
              </a:tblGrid>
              <a:tr h="15761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chemeClr val="tx1"/>
                          </a:solidFill>
                          <a:latin typeface="+mn-lt"/>
                        </a:rPr>
                        <a:t>DRB-</a:t>
                      </a:r>
                      <a:r>
                        <a:rPr lang="en-US" sz="800" b="0" i="0" u="none" strike="noStrike" dirty="0" err="1">
                          <a:solidFill>
                            <a:schemeClr val="tx1"/>
                          </a:solidFill>
                          <a:latin typeface="+mn-lt"/>
                        </a:rPr>
                        <a:t>Hicom</a:t>
                      </a:r>
                      <a:r>
                        <a:rPr lang="en-US" sz="800" b="0" i="0" u="none" strike="noStrike" dirty="0">
                          <a:solidFill>
                            <a:schemeClr val="tx1"/>
                          </a:solidFill>
                          <a:latin typeface="+mn-lt"/>
                        </a:rPr>
                        <a:t> </a:t>
                      </a:r>
                      <a:r>
                        <a:rPr lang="en-US" sz="800" b="0" i="0" u="none" strike="noStrike" dirty="0" err="1">
                          <a:solidFill>
                            <a:schemeClr val="tx1"/>
                          </a:solidFill>
                          <a:latin typeface="+mn-lt"/>
                        </a:rPr>
                        <a:t>Bhd</a:t>
                      </a:r>
                      <a:endParaRPr lang="en-US" sz="800" b="0" i="0" u="none" strike="noStrike" dirty="0">
                        <a:solidFill>
                          <a:schemeClr val="tx1"/>
                        </a:solidFill>
                        <a:latin typeface="+mn-lt"/>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none" strike="noStrike" dirty="0">
                          <a:solidFill>
                            <a:schemeClr val="tx1"/>
                          </a:solidFill>
                          <a:latin typeface="+mn-lt"/>
                        </a:rPr>
                        <a:t>7.84</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6484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de-DE" sz="800" b="0" i="0" u="none" strike="noStrike" baseline="0" dirty="0">
                          <a:solidFill>
                            <a:schemeClr val="tx1"/>
                          </a:solidFill>
                          <a:latin typeface="+mn-lt"/>
                        </a:rPr>
                        <a:t>GII Murabahah</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none" strike="noStrike" dirty="0">
                          <a:solidFill>
                            <a:schemeClr val="tx1"/>
                          </a:solidFill>
                          <a:latin typeface="+mn-lt"/>
                        </a:rPr>
                        <a:t>7.46</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57615">
                <a:tc>
                  <a:txBody>
                    <a:bodyPr/>
                    <a:lstStyle/>
                    <a:p>
                      <a:pPr algn="l" fontAlgn="b"/>
                      <a:r>
                        <a:rPr lang="en-US" sz="800" b="0" i="0" u="none" strike="noStrike" dirty="0">
                          <a:solidFill>
                            <a:schemeClr val="tx1"/>
                          </a:solidFill>
                          <a:latin typeface="+mn-lt"/>
                        </a:rPr>
                        <a:t>Quantum Solar Park</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MY" sz="800" dirty="0">
                          <a:solidFill>
                            <a:schemeClr val="tx1"/>
                          </a:solidFill>
                          <a:latin typeface="+mn-lt"/>
                        </a:rPr>
                        <a:t>5.13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57615">
                <a:tc>
                  <a:txBody>
                    <a:bodyPr/>
                    <a:lstStyle/>
                    <a:p>
                      <a:pPr algn="l" fontAlgn="b"/>
                      <a:r>
                        <a:rPr lang="en-US" sz="800" b="0" i="0" u="none" strike="noStrike" dirty="0" err="1">
                          <a:solidFill>
                            <a:schemeClr val="tx1"/>
                          </a:solidFill>
                          <a:latin typeface="+mn-lt"/>
                        </a:rPr>
                        <a:t>Mah</a:t>
                      </a:r>
                      <a:r>
                        <a:rPr lang="en-US" sz="800" b="0" i="0" u="none" strike="noStrike" dirty="0">
                          <a:solidFill>
                            <a:schemeClr val="tx1"/>
                          </a:solidFill>
                          <a:latin typeface="+mn-lt"/>
                        </a:rPr>
                        <a:t> Sing Group </a:t>
                      </a:r>
                      <a:r>
                        <a:rPr lang="en-US" sz="800" b="0" i="0" u="none" strike="noStrike" dirty="0" err="1">
                          <a:solidFill>
                            <a:schemeClr val="tx1"/>
                          </a:solidFill>
                          <a:latin typeface="+mn-lt"/>
                        </a:rPr>
                        <a:t>Bhd</a:t>
                      </a:r>
                      <a:endParaRPr lang="en-US" sz="800" b="0" i="0" u="none" strike="noStrike" dirty="0">
                        <a:solidFill>
                          <a:schemeClr val="tx1"/>
                        </a:solidFill>
                        <a:latin typeface="+mn-lt"/>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none" strike="noStrike" dirty="0">
                          <a:solidFill>
                            <a:schemeClr val="tx1"/>
                          </a:solidFill>
                          <a:latin typeface="+mn-lt"/>
                        </a:rPr>
                        <a:t>4.15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6484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de-DE" sz="800" b="0" i="0" u="none" strike="noStrike" baseline="0" dirty="0">
                          <a:solidFill>
                            <a:schemeClr val="tx1"/>
                          </a:solidFill>
                          <a:latin typeface="+mn-lt"/>
                        </a:rPr>
                        <a:t>Tenaga Nasional Bhd</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none" strike="noStrike" dirty="0">
                          <a:solidFill>
                            <a:schemeClr val="tx1"/>
                          </a:solidFill>
                          <a:latin typeface="+mn-lt"/>
                        </a:rPr>
                        <a:t>4.12</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graphicFrame>
        <p:nvGraphicFramePr>
          <p:cNvPr id="79" name="Table 78">
            <a:extLst>
              <a:ext uri="{FF2B5EF4-FFF2-40B4-BE49-F238E27FC236}">
                <a16:creationId xmlns:a16="http://schemas.microsoft.com/office/drawing/2014/main" id="{FCD9A23E-DA11-4BB0-9476-0BDCF61A3A85}"/>
              </a:ext>
            </a:extLst>
          </p:cNvPr>
          <p:cNvGraphicFramePr>
            <a:graphicFrameLocks noGrp="1"/>
          </p:cNvGraphicFramePr>
          <p:nvPr>
            <p:extLst>
              <p:ext uri="{D42A27DB-BD31-4B8C-83A1-F6EECF244321}">
                <p14:modId xmlns:p14="http://schemas.microsoft.com/office/powerpoint/2010/main" val="3654398880"/>
              </p:ext>
            </p:extLst>
          </p:nvPr>
        </p:nvGraphicFramePr>
        <p:xfrm>
          <a:off x="1765300" y="4510920"/>
          <a:ext cx="1454100" cy="388830"/>
        </p:xfrm>
        <a:graphic>
          <a:graphicData uri="http://schemas.openxmlformats.org/drawingml/2006/table">
            <a:tbl>
              <a:tblPr/>
              <a:tblGrid>
                <a:gridCol w="985500">
                  <a:extLst>
                    <a:ext uri="{9D8B030D-6E8A-4147-A177-3AD203B41FA5}">
                      <a16:colId xmlns:a16="http://schemas.microsoft.com/office/drawing/2014/main" val="20000"/>
                    </a:ext>
                  </a:extLst>
                </a:gridCol>
                <a:gridCol w="468600">
                  <a:extLst>
                    <a:ext uri="{9D8B030D-6E8A-4147-A177-3AD203B41FA5}">
                      <a16:colId xmlns:a16="http://schemas.microsoft.com/office/drawing/2014/main" val="20001"/>
                    </a:ext>
                  </a:extLst>
                </a:gridCol>
              </a:tblGrid>
              <a:tr h="226054">
                <a:tc>
                  <a:txBody>
                    <a:bodyPr/>
                    <a:lstStyle/>
                    <a:p>
                      <a:pPr algn="l" fontAlgn="b"/>
                      <a:r>
                        <a:rPr lang="en-US" sz="800" b="0" i="0" u="none" strike="noStrike" dirty="0">
                          <a:solidFill>
                            <a:schemeClr val="tx1"/>
                          </a:solidFill>
                          <a:latin typeface="+mn-lt"/>
                        </a:rPr>
                        <a:t>Fixed Income</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none" strike="noStrike" dirty="0">
                          <a:solidFill>
                            <a:schemeClr val="tx1"/>
                          </a:solidFill>
                          <a:latin typeface="+mn-lt"/>
                        </a:rPr>
                        <a:t>95.79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62776">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chemeClr val="tx1"/>
                          </a:solidFill>
                          <a:latin typeface="+mn-lt"/>
                        </a:rPr>
                        <a:t>Cash</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800" b="0" i="0" u="none" strike="noStrike" dirty="0">
                          <a:solidFill>
                            <a:schemeClr val="tx1"/>
                          </a:solidFill>
                          <a:latin typeface="+mn-lt"/>
                        </a:rPr>
                        <a:t>4.21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
        <p:nvSpPr>
          <p:cNvPr id="64" name="TextBox 63">
            <a:extLst>
              <a:ext uri="{FF2B5EF4-FFF2-40B4-BE49-F238E27FC236}">
                <a16:creationId xmlns:a16="http://schemas.microsoft.com/office/drawing/2014/main" id="{A8B238FB-C563-48BD-8E36-77F6132283A7}"/>
              </a:ext>
            </a:extLst>
          </p:cNvPr>
          <p:cNvSpPr txBox="1"/>
          <p:nvPr/>
        </p:nvSpPr>
        <p:spPr>
          <a:xfrm>
            <a:off x="5160407" y="81450"/>
            <a:ext cx="1443665" cy="338554"/>
          </a:xfrm>
          <a:prstGeom prst="rect">
            <a:avLst/>
          </a:prstGeom>
          <a:noFill/>
        </p:spPr>
        <p:txBody>
          <a:bodyPr wrap="none" rtlCol="0">
            <a:spAutoFit/>
          </a:bodyPr>
          <a:lstStyle/>
          <a:p>
            <a:r>
              <a:rPr lang="en-US" sz="1600" b="1" dirty="0"/>
              <a:t>JANUARY 2023</a:t>
            </a:r>
          </a:p>
        </p:txBody>
      </p:sp>
      <p:graphicFrame>
        <p:nvGraphicFramePr>
          <p:cNvPr id="2" name="Chart 1">
            <a:extLst>
              <a:ext uri="{FF2B5EF4-FFF2-40B4-BE49-F238E27FC236}">
                <a16:creationId xmlns:a16="http://schemas.microsoft.com/office/drawing/2014/main" id="{00000000-0008-0000-0100-000006000000}"/>
              </a:ext>
            </a:extLst>
          </p:cNvPr>
          <p:cNvGraphicFramePr>
            <a:graphicFrameLocks/>
          </p:cNvGraphicFramePr>
          <p:nvPr>
            <p:extLst>
              <p:ext uri="{D42A27DB-BD31-4B8C-83A1-F6EECF244321}">
                <p14:modId xmlns:p14="http://schemas.microsoft.com/office/powerpoint/2010/main" val="3273862731"/>
              </p:ext>
            </p:extLst>
          </p:nvPr>
        </p:nvGraphicFramePr>
        <p:xfrm>
          <a:off x="3528819" y="1078854"/>
          <a:ext cx="3115424" cy="1671587"/>
        </p:xfrm>
        <a:graphic>
          <a:graphicData uri="http://schemas.openxmlformats.org/drawingml/2006/chart">
            <c:chart xmlns:c="http://schemas.openxmlformats.org/drawingml/2006/chart" xmlns:r="http://schemas.openxmlformats.org/officeDocument/2006/relationships" r:id="rId4"/>
          </a:graphicData>
        </a:graphic>
      </p:graphicFrame>
      <p:sp>
        <p:nvSpPr>
          <p:cNvPr id="4" name="TextBox 8">
            <a:extLst>
              <a:ext uri="{FF2B5EF4-FFF2-40B4-BE49-F238E27FC236}">
                <a16:creationId xmlns:a16="http://schemas.microsoft.com/office/drawing/2014/main" id="{53115EA8-29F9-3A97-CC54-02F81E59BBEC}"/>
              </a:ext>
            </a:extLst>
          </p:cNvPr>
          <p:cNvSpPr txBox="1"/>
          <p:nvPr/>
        </p:nvSpPr>
        <p:spPr>
          <a:xfrm>
            <a:off x="6527071" y="2353859"/>
            <a:ext cx="175933" cy="350618"/>
          </a:xfrm>
          <a:prstGeom prst="rect">
            <a:avLst/>
          </a:prstGeom>
        </p:spPr>
        <p:txBody>
          <a:bodyPr vert="vert270" wrap="square"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600">
                <a:latin typeface="Arial" panose="020B0604020202020204" pitchFamily="34" charset="0"/>
                <a:cs typeface="Arial" panose="020B0604020202020204" pitchFamily="34" charset="0"/>
              </a:rPr>
              <a:t>Jan-23</a:t>
            </a:r>
          </a:p>
        </p:txBody>
      </p:sp>
    </p:spTree>
    <p:extLst>
      <p:ext uri="{BB962C8B-B14F-4D97-AF65-F5344CB8AC3E}">
        <p14:creationId xmlns:p14="http://schemas.microsoft.com/office/powerpoint/2010/main" val="3713843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p:cNvGraphicFramePr>
            <a:graphicFrameLocks noGrp="1"/>
          </p:cNvGraphicFramePr>
          <p:nvPr>
            <p:extLst>
              <p:ext uri="{D42A27DB-BD31-4B8C-83A1-F6EECF244321}">
                <p14:modId xmlns:p14="http://schemas.microsoft.com/office/powerpoint/2010/main" val="3971470596"/>
              </p:ext>
            </p:extLst>
          </p:nvPr>
        </p:nvGraphicFramePr>
        <p:xfrm>
          <a:off x="116632" y="3429000"/>
          <a:ext cx="6552728" cy="2377292"/>
        </p:xfrm>
        <a:graphic>
          <a:graphicData uri="http://schemas.openxmlformats.org/drawingml/2006/table">
            <a:tbl>
              <a:tblPr/>
              <a:tblGrid>
                <a:gridCol w="1296144">
                  <a:extLst>
                    <a:ext uri="{9D8B030D-6E8A-4147-A177-3AD203B41FA5}">
                      <a16:colId xmlns:a16="http://schemas.microsoft.com/office/drawing/2014/main" val="20000"/>
                    </a:ext>
                  </a:extLst>
                </a:gridCol>
                <a:gridCol w="5256584">
                  <a:extLst>
                    <a:ext uri="{9D8B030D-6E8A-4147-A177-3AD203B41FA5}">
                      <a16:colId xmlns:a16="http://schemas.microsoft.com/office/drawing/2014/main" val="20001"/>
                    </a:ext>
                  </a:extLst>
                </a:gridCol>
              </a:tblGrid>
              <a:tr h="15173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Investment Strategy &amp; Approach</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Calibri" pitchFamily="34" charset="0"/>
                        <a:ea typeface="MS PGothic" pitchFamily="34" charset="-128"/>
                      </a:endParaRPr>
                    </a:p>
                  </a:txBody>
                  <a:tcPr marT="45683" marB="45683" horzOverflow="overflow">
                    <a:lnL>
                      <a:noFill/>
                    </a:lnL>
                    <a:lnR>
                      <a:noFill/>
                    </a:lnR>
                    <a:lnT>
                      <a:noFill/>
                    </a:lnT>
                    <a:lnB>
                      <a:noFill/>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0" algn="l"/>
                        </a:tabLst>
                      </a:pPr>
                      <a:r>
                        <a:rPr kumimoji="0" lang="en-MY" sz="800" b="0" i="0" u="none" strike="noStrike" cap="none" normalizeH="0" baseline="0" dirty="0">
                          <a:ln>
                            <a:noFill/>
                          </a:ln>
                          <a:solidFill>
                            <a:schemeClr val="tx1"/>
                          </a:solidFill>
                          <a:effectLst/>
                          <a:latin typeface="Calibri" pitchFamily="34" charset="0"/>
                          <a:ea typeface="MS PGothic" pitchFamily="34" charset="-128"/>
                        </a:rPr>
                        <a:t>The Portfolio will invest in diversified portfolio of </a:t>
                      </a:r>
                      <a:r>
                        <a:rPr kumimoji="0" lang="en-MY" sz="800" b="0" i="0" u="none" strike="noStrike" cap="none" normalizeH="0" baseline="0" dirty="0" err="1">
                          <a:ln>
                            <a:noFill/>
                          </a:ln>
                          <a:solidFill>
                            <a:schemeClr val="tx1"/>
                          </a:solidFill>
                          <a:effectLst/>
                          <a:latin typeface="Calibri" pitchFamily="34" charset="0"/>
                          <a:ea typeface="MS PGothic" pitchFamily="34" charset="-128"/>
                        </a:rPr>
                        <a:t>Shariah</a:t>
                      </a:r>
                      <a:r>
                        <a:rPr kumimoji="0" lang="en-MY" sz="800" b="0" i="0" u="none" strike="noStrike" cap="none" normalizeH="0" baseline="0" dirty="0">
                          <a:ln>
                            <a:noFill/>
                          </a:ln>
                          <a:solidFill>
                            <a:schemeClr val="tx1"/>
                          </a:solidFill>
                          <a:effectLst/>
                          <a:latin typeface="Calibri" pitchFamily="34" charset="0"/>
                          <a:ea typeface="MS PGothic" pitchFamily="34" charset="-128"/>
                        </a:rPr>
                        <a:t> compliant equities listed on Bursa Malaysia and </a:t>
                      </a:r>
                      <a:r>
                        <a:rPr kumimoji="0" lang="en-MY" sz="800" b="0" i="0" u="none" strike="noStrike" cap="none" normalizeH="0" baseline="0" dirty="0" err="1">
                          <a:ln>
                            <a:noFill/>
                          </a:ln>
                          <a:solidFill>
                            <a:schemeClr val="tx1"/>
                          </a:solidFill>
                          <a:effectLst/>
                          <a:latin typeface="Calibri" pitchFamily="34" charset="0"/>
                          <a:ea typeface="MS PGothic" pitchFamily="34" charset="-128"/>
                        </a:rPr>
                        <a:t>Sukuk</a:t>
                      </a:r>
                      <a:r>
                        <a:rPr kumimoji="0" lang="en-MY" sz="800" b="0" i="0" u="none" strike="noStrike" cap="none" normalizeH="0" baseline="0" dirty="0">
                          <a:ln>
                            <a:noFill/>
                          </a:ln>
                          <a:solidFill>
                            <a:schemeClr val="tx1"/>
                          </a:solidFill>
                          <a:effectLst/>
                          <a:latin typeface="Calibri" pitchFamily="34" charset="0"/>
                          <a:ea typeface="MS PGothic" pitchFamily="34" charset="-128"/>
                        </a:rPr>
                        <a:t>  investments. The strategy of the fund is to maintain a balanced portfolio between </a:t>
                      </a:r>
                      <a:r>
                        <a:rPr kumimoji="0" lang="en-MY" sz="800" b="0" i="0" u="none" strike="noStrike" cap="none" normalizeH="0" baseline="0" dirty="0" err="1">
                          <a:ln>
                            <a:noFill/>
                          </a:ln>
                          <a:solidFill>
                            <a:schemeClr val="tx1"/>
                          </a:solidFill>
                          <a:effectLst/>
                          <a:latin typeface="Calibri" pitchFamily="34" charset="0"/>
                          <a:ea typeface="MS PGothic" pitchFamily="34" charset="-128"/>
                        </a:rPr>
                        <a:t>Shariah</a:t>
                      </a:r>
                      <a:r>
                        <a:rPr kumimoji="0" lang="en-MY" sz="800" b="0" i="0" u="none" strike="noStrike" cap="none" normalizeH="0" baseline="0" dirty="0">
                          <a:ln>
                            <a:noFill/>
                          </a:ln>
                          <a:solidFill>
                            <a:schemeClr val="tx1"/>
                          </a:solidFill>
                          <a:effectLst/>
                          <a:latin typeface="Calibri" pitchFamily="34" charset="0"/>
                          <a:ea typeface="MS PGothic" pitchFamily="34" charset="-128"/>
                        </a:rPr>
                        <a:t> compliant equities and fixed income investments in the ratio of 60:40. The </a:t>
                      </a:r>
                      <a:r>
                        <a:rPr kumimoji="0" lang="en-MY" sz="800" b="0" i="0" u="none" strike="noStrike" cap="none" normalizeH="0" baseline="0" dirty="0" err="1">
                          <a:ln>
                            <a:noFill/>
                          </a:ln>
                          <a:solidFill>
                            <a:schemeClr val="tx1"/>
                          </a:solidFill>
                          <a:effectLst/>
                          <a:latin typeface="Calibri" pitchFamily="34" charset="0"/>
                          <a:ea typeface="MS PGothic" pitchFamily="34" charset="-128"/>
                        </a:rPr>
                        <a:t>Sukuk</a:t>
                      </a:r>
                      <a:r>
                        <a:rPr kumimoji="0" lang="en-MY" sz="800" b="0" i="0" u="none" strike="noStrike" cap="none" normalizeH="0" baseline="0" dirty="0">
                          <a:ln>
                            <a:noFill/>
                          </a:ln>
                          <a:solidFill>
                            <a:schemeClr val="tx1"/>
                          </a:solidFill>
                          <a:effectLst/>
                          <a:latin typeface="Calibri" pitchFamily="34" charset="0"/>
                          <a:ea typeface="MS PGothic" pitchFamily="34" charset="-128"/>
                        </a:rPr>
                        <a:t> portion of the Fund is to provide some capital stability to the Fund whilst the equity portion will provide the added return in a rising market. </a:t>
                      </a:r>
                      <a:endParaRPr kumimoji="0" lang="en-US" sz="800" b="0" i="0" u="none" strike="noStrike" cap="none" normalizeH="0" baseline="0" dirty="0">
                        <a:ln>
                          <a:noFill/>
                        </a:ln>
                        <a:solidFill>
                          <a:schemeClr val="tx1"/>
                        </a:solidFill>
                        <a:effectLst/>
                        <a:latin typeface="Calibri" pitchFamily="34" charset="0"/>
                        <a:ea typeface="MS PGothic" pitchFamily="34" charset="-128"/>
                      </a:endParaRPr>
                    </a:p>
                  </a:txBody>
                  <a:tcPr marT="45683" marB="45683"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5419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Asset Allocation</a:t>
                      </a:r>
                    </a:p>
                  </a:txBody>
                  <a:tcPr marT="45683" marB="45683" horzOverflow="overflow">
                    <a:lnL>
                      <a:noFill/>
                    </a:lnL>
                    <a:lnR>
                      <a:noFill/>
                    </a:lnR>
                    <a:lnT>
                      <a:noFill/>
                    </a:lnT>
                    <a:lnB>
                      <a:noFill/>
                    </a:lnB>
                    <a:lnTlToBr>
                      <a:noFill/>
                    </a:lnTlToBr>
                    <a:lnBlToTr>
                      <a:noFill/>
                    </a:lnBlToTr>
                    <a:noFill/>
                  </a:tcPr>
                </a:tc>
                <a:tc>
                  <a:txBody>
                    <a:bodyPr/>
                    <a:lstStyle/>
                    <a:p>
                      <a:pPr marL="228600" marR="0" lvl="0" indent="-228600" algn="l" defTabSz="914400" rtl="0" eaLnBrk="1" fontAlgn="base" latinLnBrk="0" hangingPunct="1">
                        <a:lnSpc>
                          <a:spcPct val="100000"/>
                        </a:lnSpc>
                        <a:spcBef>
                          <a:spcPct val="0"/>
                        </a:spcBef>
                        <a:spcAft>
                          <a:spcPct val="0"/>
                        </a:spcAft>
                        <a:buClrTx/>
                        <a:buSzTx/>
                        <a:buFontTx/>
                        <a:buNone/>
                        <a:tabLst/>
                      </a:pPr>
                      <a:r>
                        <a:rPr kumimoji="0" lang="en-MY" sz="800" b="0" i="0" u="none" strike="noStrike" cap="none" normalizeH="0" baseline="0" dirty="0">
                          <a:ln>
                            <a:noFill/>
                          </a:ln>
                          <a:solidFill>
                            <a:schemeClr val="tx1"/>
                          </a:solidFill>
                          <a:effectLst/>
                          <a:latin typeface="Calibri" pitchFamily="34" charset="0"/>
                          <a:ea typeface="MS PGothic" pitchFamily="34" charset="-128"/>
                        </a:rPr>
                        <a:t>The investment portfolio is subjected to the following:</a:t>
                      </a:r>
                      <a:endParaRPr kumimoji="0" lang="en-US" sz="800" b="0" i="0" u="none" strike="noStrike" cap="none" normalizeH="0" baseline="0" dirty="0">
                        <a:ln>
                          <a:noFill/>
                        </a:ln>
                        <a:solidFill>
                          <a:schemeClr val="tx1"/>
                        </a:solidFill>
                        <a:effectLst/>
                        <a:latin typeface="Calibri" pitchFamily="34" charset="0"/>
                        <a:ea typeface="MS PGothic" pitchFamily="34" charset="-128"/>
                      </a:endParaRP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MY" sz="800" b="0" i="0" u="none" strike="noStrike" cap="none" normalizeH="0" baseline="0" dirty="0">
                          <a:ln>
                            <a:noFill/>
                          </a:ln>
                          <a:solidFill>
                            <a:schemeClr val="tx1"/>
                          </a:solidFill>
                          <a:effectLst/>
                          <a:latin typeface="Calibri" pitchFamily="34" charset="0"/>
                          <a:ea typeface="MS PGothic" pitchFamily="34" charset="-128"/>
                        </a:rPr>
                        <a:t>Up to 60% of the Portfolio shall be invested in </a:t>
                      </a:r>
                      <a:r>
                        <a:rPr kumimoji="0" lang="en-MY" sz="800" b="0" i="0" u="none" strike="noStrike" cap="none" normalizeH="0" baseline="0" dirty="0" err="1">
                          <a:ln>
                            <a:noFill/>
                          </a:ln>
                          <a:solidFill>
                            <a:schemeClr val="tx1"/>
                          </a:solidFill>
                          <a:effectLst/>
                          <a:latin typeface="Calibri" pitchFamily="34" charset="0"/>
                          <a:ea typeface="MS PGothic" pitchFamily="34" charset="-128"/>
                        </a:rPr>
                        <a:t>Shariah</a:t>
                      </a:r>
                      <a:r>
                        <a:rPr kumimoji="0" lang="en-MY" sz="800" b="0" i="0" u="none" strike="noStrike" cap="none" normalizeH="0" baseline="0" dirty="0">
                          <a:ln>
                            <a:noFill/>
                          </a:ln>
                          <a:solidFill>
                            <a:schemeClr val="tx1"/>
                          </a:solidFill>
                          <a:effectLst/>
                          <a:latin typeface="Calibri" pitchFamily="34" charset="0"/>
                          <a:ea typeface="MS PGothic" pitchFamily="34" charset="-128"/>
                        </a:rPr>
                        <a:t> compliant equity securities;</a:t>
                      </a:r>
                      <a:endParaRPr kumimoji="0" lang="en-US" sz="800" b="0" i="0" u="none" strike="noStrike" cap="none" normalizeH="0" baseline="0" dirty="0">
                        <a:ln>
                          <a:noFill/>
                        </a:ln>
                        <a:solidFill>
                          <a:schemeClr val="tx1"/>
                        </a:solidFill>
                        <a:effectLst/>
                        <a:latin typeface="Calibri" pitchFamily="34" charset="0"/>
                        <a:ea typeface="MS PGothic" pitchFamily="34" charset="-128"/>
                      </a:endParaRP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MY" sz="800" b="0" i="0" u="none" strike="noStrike" cap="none" normalizeH="0" baseline="0" dirty="0">
                          <a:ln>
                            <a:noFill/>
                          </a:ln>
                          <a:solidFill>
                            <a:schemeClr val="tx1"/>
                          </a:solidFill>
                          <a:effectLst/>
                          <a:latin typeface="Calibri" pitchFamily="34" charset="0"/>
                          <a:ea typeface="MS PGothic" pitchFamily="34" charset="-128"/>
                        </a:rPr>
                        <a:t>Investment in fixed income securities and liquid assets shall not be less than 40% of the Portfolio’s NAV;</a:t>
                      </a:r>
                      <a:endParaRPr kumimoji="0" lang="en-US" sz="800" b="0" i="0" u="none" strike="noStrike" cap="none" normalizeH="0" baseline="0" dirty="0">
                        <a:ln>
                          <a:noFill/>
                        </a:ln>
                        <a:solidFill>
                          <a:schemeClr val="tx1"/>
                        </a:solidFill>
                        <a:effectLst/>
                        <a:latin typeface="Calibri" pitchFamily="34" charset="0"/>
                        <a:ea typeface="MS PGothic" pitchFamily="34" charset="-128"/>
                      </a:endParaRP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MY" sz="800" b="0" i="0" u="none" strike="noStrike" cap="none" normalizeH="0" baseline="0" dirty="0">
                          <a:ln>
                            <a:noFill/>
                          </a:ln>
                          <a:solidFill>
                            <a:schemeClr val="tx1"/>
                          </a:solidFill>
                          <a:effectLst/>
                          <a:latin typeface="Calibri" pitchFamily="34" charset="0"/>
                          <a:ea typeface="MS PGothic" pitchFamily="34" charset="-128"/>
                        </a:rPr>
                        <a:t>At least 2% of the Portfolio will be invested in </a:t>
                      </a:r>
                      <a:r>
                        <a:rPr kumimoji="0" lang="en-MY" sz="800" b="0" i="0" u="none" strike="noStrike" cap="none" normalizeH="0" baseline="0" dirty="0" err="1">
                          <a:ln>
                            <a:noFill/>
                          </a:ln>
                          <a:solidFill>
                            <a:schemeClr val="tx1"/>
                          </a:solidFill>
                          <a:effectLst/>
                          <a:latin typeface="Calibri" pitchFamily="34" charset="0"/>
                          <a:ea typeface="MS PGothic" pitchFamily="34" charset="-128"/>
                        </a:rPr>
                        <a:t>Shariah</a:t>
                      </a:r>
                      <a:r>
                        <a:rPr kumimoji="0" lang="en-MY" sz="800" b="0" i="0" u="none" strike="noStrike" cap="none" normalizeH="0" baseline="0" dirty="0">
                          <a:ln>
                            <a:noFill/>
                          </a:ln>
                          <a:solidFill>
                            <a:schemeClr val="tx1"/>
                          </a:solidFill>
                          <a:effectLst/>
                          <a:latin typeface="Calibri" pitchFamily="34" charset="0"/>
                          <a:ea typeface="MS PGothic" pitchFamily="34" charset="-128"/>
                        </a:rPr>
                        <a:t> based liquid assets; </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MY" sz="800" b="0" i="0" u="none" strike="noStrike" cap="none" normalizeH="0" baseline="0" dirty="0">
                          <a:ln>
                            <a:noFill/>
                          </a:ln>
                          <a:solidFill>
                            <a:schemeClr val="tx1"/>
                          </a:solidFill>
                          <a:effectLst/>
                          <a:latin typeface="Calibri" pitchFamily="34" charset="0"/>
                          <a:ea typeface="MS PGothic" pitchFamily="34" charset="-128"/>
                        </a:rPr>
                        <a:t>The value of the Portfolio’s holding of the share capital of any single issuer must not exceed 10% of total asset of Portfolio; </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MY" sz="800" b="0" i="0" u="none" strike="noStrike" cap="none" normalizeH="0" baseline="0" dirty="0">
                          <a:ln>
                            <a:noFill/>
                          </a:ln>
                          <a:solidFill>
                            <a:schemeClr val="tx1"/>
                          </a:solidFill>
                          <a:effectLst/>
                          <a:latin typeface="Calibri" pitchFamily="34" charset="0"/>
                          <a:ea typeface="MS PGothic" pitchFamily="34" charset="-128"/>
                        </a:rPr>
                        <a:t>The value of the Portfolio’s holding in transferable securities issued by any single issuer must not exceed 15% of the Portfolio’s NAV;</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MY" sz="800" b="0" i="0" u="none" strike="noStrike" cap="none" normalizeH="0" baseline="0" dirty="0">
                          <a:ln>
                            <a:noFill/>
                          </a:ln>
                          <a:solidFill>
                            <a:schemeClr val="tx1"/>
                          </a:solidFill>
                          <a:effectLst/>
                          <a:latin typeface="Calibri" pitchFamily="34" charset="0"/>
                          <a:ea typeface="MS PGothic" pitchFamily="34" charset="-128"/>
                        </a:rPr>
                        <a:t>The value of the Portfolio’s holding of the share capital of any group of companies must not exceed 20% of total asset of the Portfolio; </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MY" sz="800" b="0" i="0" u="none" strike="noStrike" cap="none" normalizeH="0" baseline="0" dirty="0">
                          <a:ln>
                            <a:noFill/>
                          </a:ln>
                          <a:solidFill>
                            <a:schemeClr val="tx1"/>
                          </a:solidFill>
                          <a:effectLst/>
                          <a:latin typeface="Calibri" pitchFamily="34" charset="0"/>
                          <a:ea typeface="MS PGothic" pitchFamily="34" charset="-128"/>
                        </a:rPr>
                        <a:t>Minimum Long Term Issuer Credit Rating of “A3” as assessed by Rating Agency Malaysia </a:t>
                      </a:r>
                      <a:r>
                        <a:rPr kumimoji="0" lang="en-MY" sz="800" b="0" i="0" u="none" strike="noStrike" cap="none" normalizeH="0" baseline="0" dirty="0" err="1">
                          <a:ln>
                            <a:noFill/>
                          </a:ln>
                          <a:solidFill>
                            <a:schemeClr val="tx1"/>
                          </a:solidFill>
                          <a:effectLst/>
                          <a:latin typeface="Calibri" pitchFamily="34" charset="0"/>
                          <a:ea typeface="MS PGothic" pitchFamily="34" charset="-128"/>
                        </a:rPr>
                        <a:t>Berhad</a:t>
                      </a:r>
                      <a:r>
                        <a:rPr kumimoji="0" lang="en-MY" sz="800" b="0" i="0" u="none" strike="noStrike" cap="none" normalizeH="0" baseline="0" dirty="0">
                          <a:ln>
                            <a:noFill/>
                          </a:ln>
                          <a:solidFill>
                            <a:schemeClr val="tx1"/>
                          </a:solidFill>
                          <a:effectLst/>
                          <a:latin typeface="Calibri" pitchFamily="34" charset="0"/>
                          <a:ea typeface="MS PGothic" pitchFamily="34" charset="-128"/>
                        </a:rPr>
                        <a:t> (“RAM”) or equivalent by Malaysia Rating Corporation </a:t>
                      </a:r>
                      <a:r>
                        <a:rPr kumimoji="0" lang="en-MY" sz="800" b="0" i="0" u="none" strike="noStrike" cap="none" normalizeH="0" baseline="0" dirty="0" err="1">
                          <a:ln>
                            <a:noFill/>
                          </a:ln>
                          <a:solidFill>
                            <a:schemeClr val="tx1"/>
                          </a:solidFill>
                          <a:effectLst/>
                          <a:latin typeface="Calibri" pitchFamily="34" charset="0"/>
                          <a:ea typeface="MS PGothic" pitchFamily="34" charset="-128"/>
                        </a:rPr>
                        <a:t>Berhad</a:t>
                      </a:r>
                      <a:r>
                        <a:rPr kumimoji="0" lang="en-MY" sz="800" b="0" i="0" u="none" strike="noStrike" cap="none" normalizeH="0" baseline="0" dirty="0">
                          <a:ln>
                            <a:noFill/>
                          </a:ln>
                          <a:solidFill>
                            <a:schemeClr val="tx1"/>
                          </a:solidFill>
                          <a:effectLst/>
                          <a:latin typeface="Calibri" pitchFamily="34" charset="0"/>
                          <a:ea typeface="MS PGothic" pitchFamily="34" charset="-128"/>
                        </a:rPr>
                        <a:t> (“MARC”);</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MY" sz="800" b="0" i="0" u="none" strike="noStrike" cap="none" normalizeH="0" baseline="0" dirty="0">
                          <a:ln>
                            <a:noFill/>
                          </a:ln>
                          <a:solidFill>
                            <a:schemeClr val="tx1"/>
                          </a:solidFill>
                          <a:effectLst/>
                          <a:latin typeface="Calibri" pitchFamily="34" charset="0"/>
                          <a:ea typeface="MS PGothic" pitchFamily="34" charset="-128"/>
                        </a:rPr>
                        <a:t>Minimum Short Term Issuer Credit Rating of “P3” as assessed by  RAM or  equivalent by MARC;</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MY" sz="800" b="0" i="0" u="none" strike="noStrike" cap="none" normalizeH="0" baseline="0" dirty="0" err="1">
                          <a:ln>
                            <a:noFill/>
                          </a:ln>
                          <a:solidFill>
                            <a:schemeClr val="tx1"/>
                          </a:solidFill>
                          <a:effectLst/>
                          <a:latin typeface="Calibri" pitchFamily="34" charset="0"/>
                          <a:ea typeface="MS PGothic" pitchFamily="34" charset="-128"/>
                        </a:rPr>
                        <a:t>Shariah</a:t>
                      </a:r>
                      <a:r>
                        <a:rPr kumimoji="0" lang="en-MY" sz="800" b="0" i="0" u="none" strike="noStrike" cap="none" normalizeH="0" baseline="0" dirty="0">
                          <a:ln>
                            <a:noFill/>
                          </a:ln>
                          <a:solidFill>
                            <a:schemeClr val="tx1"/>
                          </a:solidFill>
                          <a:effectLst/>
                          <a:latin typeface="Calibri" pitchFamily="34" charset="0"/>
                          <a:ea typeface="MS PGothic" pitchFamily="34" charset="-128"/>
                        </a:rPr>
                        <a:t>-compliant deposits can only be placed in licensed Financial Institutions by BNM.</a:t>
                      </a:r>
                    </a:p>
                  </a:txBody>
                  <a:tcPr marT="45683" marB="45683"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60008395"/>
              </p:ext>
            </p:extLst>
          </p:nvPr>
        </p:nvGraphicFramePr>
        <p:xfrm>
          <a:off x="154632" y="1219200"/>
          <a:ext cx="6514728" cy="1645772"/>
        </p:xfrm>
        <a:graphic>
          <a:graphicData uri="http://schemas.openxmlformats.org/drawingml/2006/table">
            <a:tbl>
              <a:tblPr/>
              <a:tblGrid>
                <a:gridCol w="1258144">
                  <a:extLst>
                    <a:ext uri="{9D8B030D-6E8A-4147-A177-3AD203B41FA5}">
                      <a16:colId xmlns:a16="http://schemas.microsoft.com/office/drawing/2014/main" val="20000"/>
                    </a:ext>
                  </a:extLst>
                </a:gridCol>
                <a:gridCol w="5256584">
                  <a:extLst>
                    <a:ext uri="{9D8B030D-6E8A-4147-A177-3AD203B41FA5}">
                      <a16:colId xmlns:a16="http://schemas.microsoft.com/office/drawing/2014/main" val="20001"/>
                    </a:ext>
                  </a:extLst>
                </a:gridCol>
              </a:tblGrid>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chemeClr val="tx1"/>
                          </a:solidFill>
                          <a:effectLst/>
                          <a:latin typeface="Calibri" pitchFamily="34" charset="0"/>
                          <a:ea typeface="MS PGothic" pitchFamily="34" charset="-128"/>
                        </a:rPr>
                        <a:t>Investment Strategy &amp; Approach</a:t>
                      </a:r>
                      <a:endParaRPr kumimoji="0" lang="en-US" sz="800" b="0" i="0" u="none" strike="noStrike" cap="none" normalizeH="0" baseline="0" dirty="0">
                        <a:ln>
                          <a:noFill/>
                        </a:ln>
                        <a:solidFill>
                          <a:schemeClr val="tx1"/>
                        </a:solidFill>
                        <a:effectLst/>
                        <a:latin typeface="Calibri" pitchFamily="34" charset="0"/>
                        <a:ea typeface="MS PGothic" pitchFamily="34" charset="-128"/>
                      </a:endParaRPr>
                    </a:p>
                  </a:txBody>
                  <a:tcPr marT="45683" marB="45683"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Lst>
                      </a:pPr>
                      <a:r>
                        <a:rPr lang="en-MY" sz="800" b="0" kern="1200">
                          <a:solidFill>
                            <a:schemeClr val="tx1"/>
                          </a:solidFill>
                          <a:latin typeface="Calibri" pitchFamily="34" charset="0"/>
                          <a:ea typeface="MS PGothic" pitchFamily="34" charset="-128"/>
                          <a:cs typeface="+mn-cs"/>
                        </a:rPr>
                        <a:t>The fund will invest in Shariah compliant equities listed on Bursa Malaysia whereby the target investments will be large cap stocks with growth prospects and where trading is fairly liquid. </a:t>
                      </a:r>
                      <a:endParaRPr lang="en-US" sz="800" b="0" kern="1200" dirty="0">
                        <a:solidFill>
                          <a:schemeClr val="tx1"/>
                        </a:solidFill>
                        <a:latin typeface="Calibri" pitchFamily="34" charset="0"/>
                        <a:ea typeface="MS PGothic" pitchFamily="34" charset="-128"/>
                        <a:cs typeface="+mn-cs"/>
                      </a:endParaRPr>
                    </a:p>
                  </a:txBody>
                  <a:tcPr marT="45683" marB="45683"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13797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chemeClr val="tx1"/>
                          </a:solidFill>
                          <a:effectLst/>
                          <a:latin typeface="Calibri" pitchFamily="34" charset="0"/>
                          <a:ea typeface="MS PGothic" pitchFamily="34" charset="-128"/>
                        </a:rPr>
                        <a:t>Asset Allocation</a:t>
                      </a:r>
                    </a:p>
                  </a:txBody>
                  <a:tcPr marT="45683" marB="45683" horzOverflow="overflow">
                    <a:lnL>
                      <a:noFill/>
                    </a:lnL>
                    <a:lnR>
                      <a:noFill/>
                    </a:lnR>
                    <a:lnT>
                      <a:noFill/>
                    </a:lnT>
                    <a:lnB>
                      <a:noFill/>
                    </a:lnB>
                    <a:lnTlToBr>
                      <a:noFill/>
                    </a:lnTlToBr>
                    <a:lnBlToTr>
                      <a:noFill/>
                    </a:lnBlToTr>
                    <a:noFill/>
                  </a:tcPr>
                </a:tc>
                <a:tc>
                  <a:txBody>
                    <a:bodyPr/>
                    <a:lstStyle/>
                    <a:p>
                      <a:pPr marL="228600" marR="0" lvl="0" indent="-228600" algn="l" defTabSz="914400" rtl="0" eaLnBrk="1" fontAlgn="base" latinLnBrk="0" hangingPunct="1">
                        <a:lnSpc>
                          <a:spcPct val="100000"/>
                        </a:lnSpc>
                        <a:spcBef>
                          <a:spcPct val="0"/>
                        </a:spcBef>
                        <a:spcAft>
                          <a:spcPct val="0"/>
                        </a:spcAft>
                        <a:buClrTx/>
                        <a:buSzTx/>
                        <a:buFontTx/>
                        <a:buNone/>
                        <a:tabLst/>
                      </a:pPr>
                      <a:r>
                        <a:rPr kumimoji="0" lang="en-MY" sz="800" b="0" i="0" u="none" strike="noStrike" cap="none" normalizeH="0" baseline="0" dirty="0">
                          <a:ln>
                            <a:noFill/>
                          </a:ln>
                          <a:solidFill>
                            <a:schemeClr val="tx1"/>
                          </a:solidFill>
                          <a:effectLst/>
                          <a:latin typeface="Calibri" pitchFamily="34" charset="0"/>
                          <a:ea typeface="MS PGothic" pitchFamily="34" charset="-128"/>
                        </a:rPr>
                        <a:t>The investment portfolio is subjected to the following:</a:t>
                      </a:r>
                      <a:endParaRPr kumimoji="0" lang="en-US" sz="800" b="0" i="0" u="none" strike="noStrike" cap="none" normalizeH="0" baseline="0" dirty="0">
                        <a:ln>
                          <a:noFill/>
                        </a:ln>
                        <a:solidFill>
                          <a:schemeClr val="tx1"/>
                        </a:solidFill>
                        <a:effectLst/>
                        <a:latin typeface="Calibri" pitchFamily="34" charset="0"/>
                        <a:ea typeface="MS PGothic" pitchFamily="34" charset="-128"/>
                      </a:endParaRP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800" b="0" i="0" u="none" strike="noStrike" cap="none" normalizeH="0" baseline="0" dirty="0">
                          <a:ln>
                            <a:noFill/>
                          </a:ln>
                          <a:solidFill>
                            <a:schemeClr val="tx1"/>
                          </a:solidFill>
                          <a:effectLst/>
                          <a:latin typeface="Calibri" pitchFamily="34" charset="0"/>
                          <a:ea typeface="MS PGothic" pitchFamily="34" charset="-128"/>
                        </a:rPr>
                        <a:t>Up to 98% of the Portfolio shall be invested in </a:t>
                      </a:r>
                      <a:r>
                        <a:rPr kumimoji="0" lang="en-US" sz="800" b="0" i="0" u="none" strike="noStrike" cap="none" normalizeH="0" baseline="0" dirty="0" err="1">
                          <a:ln>
                            <a:noFill/>
                          </a:ln>
                          <a:solidFill>
                            <a:schemeClr val="tx1"/>
                          </a:solidFill>
                          <a:effectLst/>
                          <a:latin typeface="Calibri" pitchFamily="34" charset="0"/>
                          <a:ea typeface="MS PGothic" pitchFamily="34" charset="-128"/>
                        </a:rPr>
                        <a:t>Shariah</a:t>
                      </a:r>
                      <a:r>
                        <a:rPr kumimoji="0" lang="en-US" sz="800" b="0" i="0" u="none" strike="noStrike" cap="none" normalizeH="0" baseline="0" dirty="0">
                          <a:ln>
                            <a:noFill/>
                          </a:ln>
                          <a:solidFill>
                            <a:schemeClr val="tx1"/>
                          </a:solidFill>
                          <a:effectLst/>
                          <a:latin typeface="Calibri" pitchFamily="34" charset="0"/>
                          <a:ea typeface="MS PGothic" pitchFamily="34" charset="-128"/>
                        </a:rPr>
                        <a:t> compliant equity securities; </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800" b="0" i="0" u="none" strike="noStrike" cap="none" normalizeH="0" baseline="0" dirty="0">
                          <a:ln>
                            <a:noFill/>
                          </a:ln>
                          <a:solidFill>
                            <a:schemeClr val="tx1"/>
                          </a:solidFill>
                          <a:effectLst/>
                          <a:latin typeface="Calibri" pitchFamily="34" charset="0"/>
                          <a:ea typeface="MS PGothic" pitchFamily="34" charset="-128"/>
                        </a:rPr>
                        <a:t>At least 2% of the Portfolio will be invested in </a:t>
                      </a:r>
                      <a:r>
                        <a:rPr kumimoji="0" lang="en-US" sz="800" b="0" i="0" u="none" strike="noStrike" cap="none" normalizeH="0" baseline="0" dirty="0" err="1">
                          <a:ln>
                            <a:noFill/>
                          </a:ln>
                          <a:solidFill>
                            <a:schemeClr val="tx1"/>
                          </a:solidFill>
                          <a:effectLst/>
                          <a:latin typeface="Calibri" pitchFamily="34" charset="0"/>
                          <a:ea typeface="MS PGothic" pitchFamily="34" charset="-128"/>
                        </a:rPr>
                        <a:t>Shariah</a:t>
                      </a:r>
                      <a:r>
                        <a:rPr kumimoji="0" lang="en-US" sz="800" b="0" i="0" u="none" strike="noStrike" cap="none" normalizeH="0" baseline="0" dirty="0">
                          <a:ln>
                            <a:noFill/>
                          </a:ln>
                          <a:solidFill>
                            <a:schemeClr val="tx1"/>
                          </a:solidFill>
                          <a:effectLst/>
                          <a:latin typeface="Calibri" pitchFamily="34" charset="0"/>
                          <a:ea typeface="MS PGothic" pitchFamily="34" charset="-128"/>
                        </a:rPr>
                        <a:t> based liquid assets;</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800" b="0" i="0" u="none" strike="noStrike" cap="none" normalizeH="0" baseline="0" dirty="0">
                          <a:ln>
                            <a:noFill/>
                          </a:ln>
                          <a:solidFill>
                            <a:schemeClr val="tx1"/>
                          </a:solidFill>
                          <a:effectLst/>
                          <a:latin typeface="Calibri" pitchFamily="34" charset="0"/>
                          <a:ea typeface="MS PGothic" pitchFamily="34" charset="-128"/>
                        </a:rPr>
                        <a:t>The value of the Portfolio’s holding of the share capital of any single issuer must not exceed 10% of total asset of Portfolio;</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800" b="0" i="0" u="none" strike="noStrike" cap="none" normalizeH="0" baseline="0" dirty="0">
                          <a:ln>
                            <a:noFill/>
                          </a:ln>
                          <a:solidFill>
                            <a:schemeClr val="tx1"/>
                          </a:solidFill>
                          <a:effectLst/>
                          <a:latin typeface="Calibri" pitchFamily="34" charset="0"/>
                          <a:ea typeface="MS PGothic" pitchFamily="34" charset="-128"/>
                        </a:rPr>
                        <a:t>The value of the Portfolio’s holding in transferable securities issued by any single issuer must not exceed 15% of the Portfolio’s Net Asset Value (NAV);</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MY" sz="800" b="0" i="0" u="none" strike="noStrike" cap="none" normalizeH="0" baseline="0" dirty="0">
                          <a:ln>
                            <a:noFill/>
                          </a:ln>
                          <a:solidFill>
                            <a:schemeClr val="tx1"/>
                          </a:solidFill>
                          <a:effectLst/>
                          <a:latin typeface="Calibri" pitchFamily="34" charset="0"/>
                          <a:ea typeface="MS PGothic" pitchFamily="34" charset="-128"/>
                        </a:rPr>
                        <a:t>The value of the Portfolio’s holding of the share capital of any group of companies must not exceed 20% of total asset of the Portfolio; </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MY" sz="800" b="0" i="0" u="none" strike="noStrike" cap="none" normalizeH="0" baseline="0" dirty="0" err="1">
                          <a:ln>
                            <a:noFill/>
                          </a:ln>
                          <a:solidFill>
                            <a:schemeClr val="tx1"/>
                          </a:solidFill>
                          <a:effectLst/>
                          <a:latin typeface="Calibri" pitchFamily="34" charset="0"/>
                          <a:ea typeface="MS PGothic" pitchFamily="34" charset="-128"/>
                        </a:rPr>
                        <a:t>Shariah</a:t>
                      </a:r>
                      <a:r>
                        <a:rPr kumimoji="0" lang="en-MY" sz="800" b="0" i="0" u="none" strike="noStrike" cap="none" normalizeH="0" baseline="0" dirty="0">
                          <a:ln>
                            <a:noFill/>
                          </a:ln>
                          <a:solidFill>
                            <a:schemeClr val="tx1"/>
                          </a:solidFill>
                          <a:effectLst/>
                          <a:latin typeface="Calibri" pitchFamily="34" charset="0"/>
                          <a:ea typeface="MS PGothic" pitchFamily="34" charset="-128"/>
                        </a:rPr>
                        <a:t>-compliant deposits can only be placed in licensed Financial Institutions by Bank Negara Malaysia (BNM).</a:t>
                      </a:r>
                    </a:p>
                  </a:txBody>
                  <a:tcPr marT="45683" marB="45683"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246090172"/>
              </p:ext>
            </p:extLst>
          </p:nvPr>
        </p:nvGraphicFramePr>
        <p:xfrm>
          <a:off x="76200" y="6400800"/>
          <a:ext cx="6705600" cy="2133600"/>
        </p:xfrm>
        <a:graphic>
          <a:graphicData uri="http://schemas.openxmlformats.org/drawingml/2006/table">
            <a:tbl>
              <a:tblPr/>
              <a:tblGrid>
                <a:gridCol w="1252695">
                  <a:extLst>
                    <a:ext uri="{9D8B030D-6E8A-4147-A177-3AD203B41FA5}">
                      <a16:colId xmlns:a16="http://schemas.microsoft.com/office/drawing/2014/main" val="20000"/>
                    </a:ext>
                  </a:extLst>
                </a:gridCol>
                <a:gridCol w="5452905">
                  <a:extLst>
                    <a:ext uri="{9D8B030D-6E8A-4147-A177-3AD203B41FA5}">
                      <a16:colId xmlns:a16="http://schemas.microsoft.com/office/drawing/2014/main" val="20001"/>
                    </a:ext>
                  </a:extLst>
                </a:gridCol>
              </a:tblGrid>
              <a:tr h="47893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Investment Strategy &amp; Approach</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Calibri" pitchFamily="34" charset="0"/>
                        <a:ea typeface="MS PGothic" pitchFamily="34" charset="-128"/>
                      </a:endParaRPr>
                    </a:p>
                  </a:txBody>
                  <a:tcPr marT="45683" marB="45683" horzOverflow="overflow">
                    <a:lnL>
                      <a:noFill/>
                    </a:lnL>
                    <a:lnR>
                      <a:noFill/>
                    </a:lnR>
                    <a:lnT>
                      <a:noFill/>
                    </a:lnT>
                    <a:lnB>
                      <a:noFill/>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0" algn="l"/>
                        </a:tabLst>
                      </a:pPr>
                      <a:r>
                        <a:rPr kumimoji="0" lang="en-MY" sz="800" b="0" i="0" u="none" strike="noStrike" cap="none" normalizeH="0" baseline="0" dirty="0">
                          <a:ln>
                            <a:noFill/>
                          </a:ln>
                          <a:solidFill>
                            <a:schemeClr val="tx1"/>
                          </a:solidFill>
                          <a:effectLst/>
                          <a:latin typeface="Calibri" pitchFamily="34" charset="0"/>
                          <a:ea typeface="MS PGothic" pitchFamily="34" charset="-128"/>
                        </a:rPr>
                        <a:t>The investment strategy of the fund is to invest in a diversified portfolio consisting of </a:t>
                      </a:r>
                      <a:r>
                        <a:rPr kumimoji="0" lang="en-MY" sz="800" b="0" i="0" u="none" strike="noStrike" cap="none" normalizeH="0" baseline="0" dirty="0" err="1">
                          <a:ln>
                            <a:noFill/>
                          </a:ln>
                          <a:solidFill>
                            <a:schemeClr val="tx1"/>
                          </a:solidFill>
                          <a:effectLst/>
                          <a:latin typeface="Calibri" pitchFamily="34" charset="0"/>
                          <a:ea typeface="MS PGothic" pitchFamily="34" charset="-128"/>
                        </a:rPr>
                        <a:t>Sukuk</a:t>
                      </a:r>
                      <a:r>
                        <a:rPr kumimoji="0" lang="en-MY" sz="800" b="0" i="0" u="none" strike="noStrike" cap="none" normalizeH="0" baseline="0" dirty="0">
                          <a:ln>
                            <a:noFill/>
                          </a:ln>
                          <a:solidFill>
                            <a:schemeClr val="tx1"/>
                          </a:solidFill>
                          <a:effectLst/>
                          <a:latin typeface="Calibri" pitchFamily="34" charset="0"/>
                          <a:ea typeface="MS PGothic" pitchFamily="34" charset="-128"/>
                        </a:rPr>
                        <a:t>, short term money market instruments and other permissible investments under the </a:t>
                      </a:r>
                      <a:r>
                        <a:rPr kumimoji="0" lang="en-MY" sz="800" b="0" i="0" u="none" strike="noStrike" cap="none" normalizeH="0" baseline="0" dirty="0" err="1">
                          <a:ln>
                            <a:noFill/>
                          </a:ln>
                          <a:solidFill>
                            <a:schemeClr val="tx1"/>
                          </a:solidFill>
                          <a:effectLst/>
                          <a:latin typeface="Calibri" pitchFamily="34" charset="0"/>
                          <a:ea typeface="MS PGothic" pitchFamily="34" charset="-128"/>
                        </a:rPr>
                        <a:t>Shariah</a:t>
                      </a:r>
                      <a:r>
                        <a:rPr kumimoji="0" lang="en-MY" sz="800" b="0" i="0" u="none" strike="noStrike" cap="none" normalizeH="0" baseline="0" dirty="0">
                          <a:ln>
                            <a:noFill/>
                          </a:ln>
                          <a:solidFill>
                            <a:schemeClr val="tx1"/>
                          </a:solidFill>
                          <a:effectLst/>
                          <a:latin typeface="Calibri" pitchFamily="34" charset="0"/>
                          <a:ea typeface="MS PGothic" pitchFamily="34" charset="-128"/>
                        </a:rPr>
                        <a:t> principles and aim to provide a steady stream of income. </a:t>
                      </a:r>
                      <a:endParaRPr kumimoji="0" lang="en-US" sz="800" b="0" i="0" u="none" strike="noStrike" cap="none" normalizeH="0" baseline="0" dirty="0">
                        <a:ln>
                          <a:noFill/>
                        </a:ln>
                        <a:solidFill>
                          <a:schemeClr val="tx1"/>
                        </a:solidFill>
                        <a:effectLst/>
                        <a:latin typeface="Calibri" pitchFamily="34" charset="0"/>
                        <a:ea typeface="MS PGothic" pitchFamily="34" charset="-128"/>
                      </a:endParaRPr>
                    </a:p>
                  </a:txBody>
                  <a:tcPr marT="45683" marB="45683"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165466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Calibri" pitchFamily="34" charset="0"/>
                          <a:ea typeface="MS PGothic" pitchFamily="34" charset="-128"/>
                        </a:rPr>
                        <a:t>Asset Allocation</a:t>
                      </a:r>
                    </a:p>
                  </a:txBody>
                  <a:tcPr marT="45683" marB="45683" horzOverflow="overflow">
                    <a:lnL>
                      <a:noFill/>
                    </a:lnL>
                    <a:lnR>
                      <a:noFill/>
                    </a:lnR>
                    <a:lnT>
                      <a:noFill/>
                    </a:lnT>
                    <a:lnB>
                      <a:noFill/>
                    </a:lnB>
                    <a:lnTlToBr>
                      <a:noFill/>
                    </a:lnTlToBr>
                    <a:lnBlToTr>
                      <a:noFill/>
                    </a:lnBlToTr>
                    <a:noFill/>
                  </a:tcPr>
                </a:tc>
                <a:tc>
                  <a:txBody>
                    <a:bodyPr/>
                    <a:lstStyle/>
                    <a:p>
                      <a:pPr marL="228600" marR="0" lvl="0" indent="-228600" algn="l" defTabSz="914400" rtl="0" eaLnBrk="1" fontAlgn="base" latinLnBrk="0" hangingPunct="1">
                        <a:lnSpc>
                          <a:spcPct val="100000"/>
                        </a:lnSpc>
                        <a:spcBef>
                          <a:spcPct val="0"/>
                        </a:spcBef>
                        <a:spcAft>
                          <a:spcPct val="0"/>
                        </a:spcAft>
                        <a:buClrTx/>
                        <a:buSzTx/>
                        <a:buFontTx/>
                        <a:buNone/>
                        <a:tabLst/>
                      </a:pPr>
                      <a:r>
                        <a:rPr kumimoji="0" lang="en-MY" sz="800" b="0" i="0" u="none" strike="noStrike" cap="none" normalizeH="0" baseline="0" dirty="0">
                          <a:ln>
                            <a:noFill/>
                          </a:ln>
                          <a:solidFill>
                            <a:schemeClr val="tx1"/>
                          </a:solidFill>
                          <a:effectLst/>
                          <a:latin typeface="Calibri" pitchFamily="34" charset="0"/>
                          <a:ea typeface="MS PGothic" pitchFamily="34" charset="-128"/>
                        </a:rPr>
                        <a:t>The investment portfolio is subjected to the following:</a:t>
                      </a:r>
                      <a:endParaRPr kumimoji="0" lang="en-US" sz="800" b="0" i="0" u="none" strike="noStrike" cap="none" normalizeH="0" baseline="0" dirty="0">
                        <a:ln>
                          <a:noFill/>
                        </a:ln>
                        <a:solidFill>
                          <a:schemeClr val="tx1"/>
                        </a:solidFill>
                        <a:effectLst/>
                        <a:latin typeface="Calibri" pitchFamily="34" charset="0"/>
                        <a:ea typeface="MS PGothic" pitchFamily="34" charset="-128"/>
                      </a:endParaRP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MY" sz="800" b="0" i="0" u="none" strike="noStrike" cap="none" normalizeH="0" baseline="0" dirty="0">
                          <a:ln>
                            <a:noFill/>
                          </a:ln>
                          <a:solidFill>
                            <a:schemeClr val="tx1"/>
                          </a:solidFill>
                          <a:effectLst/>
                          <a:latin typeface="Calibri" pitchFamily="34" charset="0"/>
                          <a:ea typeface="MS PGothic" pitchFamily="34" charset="-128"/>
                        </a:rPr>
                        <a:t>Up to 98% of the Portfolio shall be invested in </a:t>
                      </a:r>
                      <a:r>
                        <a:rPr kumimoji="0" lang="en-MY" sz="800" b="0" i="0" u="none" strike="noStrike" cap="none" normalizeH="0" baseline="0" dirty="0" err="1">
                          <a:ln>
                            <a:noFill/>
                          </a:ln>
                          <a:solidFill>
                            <a:schemeClr val="tx1"/>
                          </a:solidFill>
                          <a:effectLst/>
                          <a:latin typeface="Calibri" pitchFamily="34" charset="0"/>
                          <a:ea typeface="MS PGothic" pitchFamily="34" charset="-128"/>
                        </a:rPr>
                        <a:t>Shariah</a:t>
                      </a:r>
                      <a:r>
                        <a:rPr kumimoji="0" lang="en-MY" sz="800" b="0" i="0" u="none" strike="noStrike" cap="none" normalizeH="0" baseline="0" dirty="0">
                          <a:ln>
                            <a:noFill/>
                          </a:ln>
                          <a:solidFill>
                            <a:schemeClr val="tx1"/>
                          </a:solidFill>
                          <a:effectLst/>
                          <a:latin typeface="Calibri" pitchFamily="34" charset="0"/>
                          <a:ea typeface="MS PGothic" pitchFamily="34" charset="-128"/>
                        </a:rPr>
                        <a:t> compliant fixed income securities;</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MY" sz="800" b="0" i="0" u="none" strike="noStrike" cap="none" normalizeH="0" baseline="0" dirty="0">
                          <a:ln>
                            <a:noFill/>
                          </a:ln>
                          <a:solidFill>
                            <a:schemeClr val="tx1"/>
                          </a:solidFill>
                          <a:effectLst/>
                          <a:latin typeface="Calibri" pitchFamily="34" charset="0"/>
                          <a:ea typeface="MS PGothic" pitchFamily="34" charset="-128"/>
                        </a:rPr>
                        <a:t>At least 2% of the Portfolio will be invested in </a:t>
                      </a:r>
                      <a:r>
                        <a:rPr kumimoji="0" lang="en-MY" sz="800" b="0" i="0" u="none" strike="noStrike" cap="none" normalizeH="0" baseline="0" dirty="0" err="1">
                          <a:ln>
                            <a:noFill/>
                          </a:ln>
                          <a:solidFill>
                            <a:schemeClr val="tx1"/>
                          </a:solidFill>
                          <a:effectLst/>
                          <a:latin typeface="Calibri" pitchFamily="34" charset="0"/>
                          <a:ea typeface="MS PGothic" pitchFamily="34" charset="-128"/>
                        </a:rPr>
                        <a:t>Shariah</a:t>
                      </a:r>
                      <a:r>
                        <a:rPr kumimoji="0" lang="en-MY" sz="800" b="0" i="0" u="none" strike="noStrike" cap="none" normalizeH="0" baseline="0" dirty="0">
                          <a:ln>
                            <a:noFill/>
                          </a:ln>
                          <a:solidFill>
                            <a:schemeClr val="tx1"/>
                          </a:solidFill>
                          <a:effectLst/>
                          <a:latin typeface="Calibri" pitchFamily="34" charset="0"/>
                          <a:ea typeface="MS PGothic" pitchFamily="34" charset="-128"/>
                        </a:rPr>
                        <a:t> based liquid assets;</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MY" sz="800" b="0" i="0" u="none" strike="noStrike" cap="none" normalizeH="0" baseline="0" dirty="0">
                          <a:ln>
                            <a:noFill/>
                          </a:ln>
                          <a:solidFill>
                            <a:schemeClr val="tx1"/>
                          </a:solidFill>
                          <a:effectLst/>
                          <a:latin typeface="Calibri" pitchFamily="34" charset="0"/>
                          <a:ea typeface="MS PGothic" pitchFamily="34" charset="-128"/>
                        </a:rPr>
                        <a:t>Minimum Long Term Issuer Credit Rating of “A3” as assessed by RAM or equivalent by MARC;</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MY" sz="800" b="0" i="0" u="none" strike="noStrike" cap="none" normalizeH="0" baseline="0" dirty="0">
                          <a:ln>
                            <a:noFill/>
                          </a:ln>
                          <a:solidFill>
                            <a:schemeClr val="tx1"/>
                          </a:solidFill>
                          <a:effectLst/>
                          <a:latin typeface="Calibri" pitchFamily="34" charset="0"/>
                          <a:ea typeface="MS PGothic" pitchFamily="34" charset="-128"/>
                        </a:rPr>
                        <a:t>Minimum Short Term Issuer Credit Rating of “P3” as assessed by RAM or equivalent by MARC;</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MY" sz="800" b="0" i="0" u="none" strike="noStrike" cap="none" normalizeH="0" baseline="0" dirty="0">
                          <a:ln>
                            <a:noFill/>
                          </a:ln>
                          <a:solidFill>
                            <a:schemeClr val="tx1"/>
                          </a:solidFill>
                          <a:effectLst/>
                          <a:latin typeface="Calibri" pitchFamily="34" charset="0"/>
                          <a:ea typeface="MS PGothic" pitchFamily="34" charset="-128"/>
                        </a:rPr>
                        <a:t>The exposure to any single entity for </a:t>
                      </a:r>
                      <a:r>
                        <a:rPr kumimoji="0" lang="en-MY" sz="800" b="0" i="0" u="none" strike="noStrike" cap="none" normalizeH="0" baseline="0" dirty="0" err="1">
                          <a:ln>
                            <a:noFill/>
                          </a:ln>
                          <a:solidFill>
                            <a:schemeClr val="tx1"/>
                          </a:solidFill>
                          <a:effectLst/>
                          <a:latin typeface="Calibri" pitchFamily="34" charset="0"/>
                          <a:ea typeface="MS PGothic" pitchFamily="34" charset="-128"/>
                        </a:rPr>
                        <a:t>sukuk</a:t>
                      </a:r>
                      <a:r>
                        <a:rPr kumimoji="0" lang="en-MY" sz="800" b="0" i="0" u="none" strike="noStrike" cap="none" normalizeH="0" baseline="0" dirty="0">
                          <a:ln>
                            <a:noFill/>
                          </a:ln>
                          <a:solidFill>
                            <a:schemeClr val="tx1"/>
                          </a:solidFill>
                          <a:effectLst/>
                          <a:latin typeface="Calibri" pitchFamily="34" charset="0"/>
                          <a:ea typeface="MS PGothic" pitchFamily="34" charset="-128"/>
                        </a:rPr>
                        <a:t> (not applicable to government securities, BNM’s securities, quasi and low risk assets granted by BNM) shall not exceed 20% of the NAV of the Portfolio;</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MY" sz="800" b="0" i="0" u="none" strike="noStrike" cap="none" normalizeH="0" baseline="0" dirty="0">
                          <a:ln>
                            <a:noFill/>
                          </a:ln>
                          <a:solidFill>
                            <a:schemeClr val="tx1"/>
                          </a:solidFill>
                          <a:effectLst/>
                          <a:latin typeface="Calibri" pitchFamily="34" charset="0"/>
                          <a:ea typeface="MS PGothic" pitchFamily="34" charset="-128"/>
                        </a:rPr>
                        <a:t>The value of the Portfolio’s holding in </a:t>
                      </a:r>
                      <a:r>
                        <a:rPr kumimoji="0" lang="en-MY" sz="800" b="0" i="0" u="none" strike="noStrike" cap="none" normalizeH="0" baseline="0" dirty="0" err="1">
                          <a:ln>
                            <a:noFill/>
                          </a:ln>
                          <a:solidFill>
                            <a:schemeClr val="tx1"/>
                          </a:solidFill>
                          <a:effectLst/>
                          <a:latin typeface="Calibri" pitchFamily="34" charset="0"/>
                          <a:ea typeface="MS PGothic" pitchFamily="34" charset="-128"/>
                        </a:rPr>
                        <a:t>sukuk</a:t>
                      </a:r>
                      <a:r>
                        <a:rPr kumimoji="0" lang="en-MY" sz="800" b="0" i="0" u="none" strike="noStrike" cap="none" normalizeH="0" baseline="0" dirty="0">
                          <a:ln>
                            <a:noFill/>
                          </a:ln>
                          <a:solidFill>
                            <a:schemeClr val="tx1"/>
                          </a:solidFill>
                          <a:effectLst/>
                          <a:latin typeface="Calibri" pitchFamily="34" charset="0"/>
                          <a:ea typeface="MS PGothic" pitchFamily="34" charset="-128"/>
                        </a:rPr>
                        <a:t> (not applicable to government securities, </a:t>
                      </a:r>
                      <a:r>
                        <a:rPr kumimoji="0" lang="en-MY" sz="800" b="0" i="0" u="none" strike="noStrike" cap="none" normalizeH="0" baseline="0" dirty="0" err="1">
                          <a:ln>
                            <a:noFill/>
                          </a:ln>
                          <a:solidFill>
                            <a:schemeClr val="tx1"/>
                          </a:solidFill>
                          <a:effectLst/>
                          <a:latin typeface="Calibri" pitchFamily="34" charset="0"/>
                          <a:ea typeface="MS PGothic" pitchFamily="34" charset="-128"/>
                        </a:rPr>
                        <a:t>BNM’s</a:t>
                      </a:r>
                      <a:r>
                        <a:rPr kumimoji="0" lang="en-MY" sz="800" b="0" i="0" u="none" strike="noStrike" cap="none" normalizeH="0" baseline="0" dirty="0">
                          <a:ln>
                            <a:noFill/>
                          </a:ln>
                          <a:solidFill>
                            <a:schemeClr val="tx1"/>
                          </a:solidFill>
                          <a:effectLst/>
                          <a:latin typeface="Calibri" pitchFamily="34" charset="0"/>
                          <a:ea typeface="MS PGothic" pitchFamily="34" charset="-128"/>
                        </a:rPr>
                        <a:t> securities, quasi and low risk assets granted by BNM) of any group of companies must not exceed 30% of the NAV of the Portfolio;</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MY" sz="800" b="0" i="0" u="none" strike="noStrike" cap="none" normalizeH="0" baseline="0" dirty="0">
                          <a:ln>
                            <a:noFill/>
                          </a:ln>
                          <a:solidFill>
                            <a:schemeClr val="tx1"/>
                          </a:solidFill>
                          <a:effectLst/>
                          <a:latin typeface="Calibri" pitchFamily="34" charset="0"/>
                          <a:ea typeface="MS PGothic" pitchFamily="34" charset="-128"/>
                        </a:rPr>
                        <a:t>The Malaysian Islamic Money Market Instruments must be rated at least P3 by RAM or equivalent;</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MY" sz="800" b="0" i="0" u="none" strike="noStrike" cap="none" normalizeH="0" baseline="0" dirty="0" err="1">
                          <a:ln>
                            <a:noFill/>
                          </a:ln>
                          <a:solidFill>
                            <a:schemeClr val="tx1"/>
                          </a:solidFill>
                          <a:effectLst/>
                          <a:latin typeface="Calibri" pitchFamily="34" charset="0"/>
                          <a:ea typeface="MS PGothic" pitchFamily="34" charset="-128"/>
                        </a:rPr>
                        <a:t>Shariah</a:t>
                      </a:r>
                      <a:r>
                        <a:rPr kumimoji="0" lang="en-MY" sz="800" b="0" i="0" u="none" strike="noStrike" cap="none" normalizeH="0" baseline="0" dirty="0">
                          <a:ln>
                            <a:noFill/>
                          </a:ln>
                          <a:solidFill>
                            <a:schemeClr val="tx1"/>
                          </a:solidFill>
                          <a:effectLst/>
                          <a:latin typeface="Calibri" pitchFamily="34" charset="0"/>
                          <a:ea typeface="MS PGothic" pitchFamily="34" charset="-128"/>
                        </a:rPr>
                        <a:t>-compliant deposits can only be placed in licensed Financial Institutions by BNM.</a:t>
                      </a:r>
                    </a:p>
                  </a:txBody>
                  <a:tcPr marT="45683" marB="45683"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8" name="TextBox 17"/>
          <p:cNvSpPr txBox="1"/>
          <p:nvPr/>
        </p:nvSpPr>
        <p:spPr>
          <a:xfrm>
            <a:off x="97521" y="838200"/>
            <a:ext cx="1107996" cy="261610"/>
          </a:xfrm>
          <a:prstGeom prst="rect">
            <a:avLst/>
          </a:prstGeom>
          <a:noFill/>
        </p:spPr>
        <p:txBody>
          <a:bodyPr wrap="none" rtlCol="0">
            <a:spAutoFit/>
          </a:bodyPr>
          <a:lstStyle/>
          <a:p>
            <a:r>
              <a:rPr lang="en-US" sz="1100" b="1" dirty="0"/>
              <a:t>GROWTH FUND</a:t>
            </a:r>
          </a:p>
        </p:txBody>
      </p:sp>
      <p:cxnSp>
        <p:nvCxnSpPr>
          <p:cNvPr id="19" name="Straight Connector 18"/>
          <p:cNvCxnSpPr/>
          <p:nvPr/>
        </p:nvCxnSpPr>
        <p:spPr>
          <a:xfrm>
            <a:off x="97521" y="1099810"/>
            <a:ext cx="6608079" cy="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6200" y="3014990"/>
            <a:ext cx="1186543" cy="261610"/>
          </a:xfrm>
          <a:prstGeom prst="rect">
            <a:avLst/>
          </a:prstGeom>
          <a:noFill/>
        </p:spPr>
        <p:txBody>
          <a:bodyPr wrap="none" rtlCol="0">
            <a:spAutoFit/>
          </a:bodyPr>
          <a:lstStyle/>
          <a:p>
            <a:r>
              <a:rPr lang="en-US" sz="1100" b="1" dirty="0"/>
              <a:t>BALANCED FUND</a:t>
            </a:r>
          </a:p>
        </p:txBody>
      </p:sp>
      <p:cxnSp>
        <p:nvCxnSpPr>
          <p:cNvPr id="21" name="Straight Connector 20"/>
          <p:cNvCxnSpPr/>
          <p:nvPr/>
        </p:nvCxnSpPr>
        <p:spPr>
          <a:xfrm>
            <a:off x="76200" y="3352800"/>
            <a:ext cx="6608079" cy="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76200" y="6056665"/>
            <a:ext cx="1414170" cy="261610"/>
          </a:xfrm>
          <a:prstGeom prst="rect">
            <a:avLst/>
          </a:prstGeom>
          <a:noFill/>
        </p:spPr>
        <p:txBody>
          <a:bodyPr wrap="none" rtlCol="0">
            <a:spAutoFit/>
          </a:bodyPr>
          <a:lstStyle/>
          <a:p>
            <a:r>
              <a:rPr lang="en-US" sz="1100" b="1" dirty="0"/>
              <a:t>FIXED INCOME FUND</a:t>
            </a:r>
          </a:p>
        </p:txBody>
      </p:sp>
      <p:cxnSp>
        <p:nvCxnSpPr>
          <p:cNvPr id="23" name="Straight Connector 22"/>
          <p:cNvCxnSpPr/>
          <p:nvPr/>
        </p:nvCxnSpPr>
        <p:spPr>
          <a:xfrm>
            <a:off x="76200" y="6324600"/>
            <a:ext cx="6608079" cy="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811814" y="0"/>
            <a:ext cx="6046186" cy="64446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p:cNvSpPr/>
          <p:nvPr/>
        </p:nvSpPr>
        <p:spPr>
          <a:xfrm>
            <a:off x="811814" y="506444"/>
            <a:ext cx="6046186" cy="515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914400" y="87868"/>
            <a:ext cx="4070794" cy="369332"/>
          </a:xfrm>
          <a:prstGeom prst="rect">
            <a:avLst/>
          </a:prstGeom>
          <a:noFill/>
        </p:spPr>
        <p:txBody>
          <a:bodyPr wrap="none" rtlCol="0">
            <a:spAutoFit/>
          </a:bodyPr>
          <a:lstStyle/>
          <a:p>
            <a:r>
              <a:rPr lang="en-US" b="1" dirty="0"/>
              <a:t>INVESTMENT STRATEGY AND APPROACH</a:t>
            </a:r>
          </a:p>
        </p:txBody>
      </p:sp>
      <p:pic>
        <p:nvPicPr>
          <p:cNvPr id="30" name="Picture 2914" descr="logo_ikhlas"/>
          <p:cNvPicPr>
            <a:picLocks noChangeAspect="1" noChangeArrowheads="1"/>
          </p:cNvPicPr>
          <p:nvPr/>
        </p:nvPicPr>
        <p:blipFill>
          <a:blip r:embed="rId2" cstate="print"/>
          <a:srcRect/>
          <a:stretch>
            <a:fillRect/>
          </a:stretch>
        </p:blipFill>
        <p:spPr bwMode="auto">
          <a:xfrm>
            <a:off x="93208" y="27401"/>
            <a:ext cx="632792" cy="622177"/>
          </a:xfrm>
          <a:prstGeom prst="rect">
            <a:avLst/>
          </a:prstGeom>
          <a:noFill/>
          <a:ln w="9525">
            <a:noFill/>
            <a:miter lim="800000"/>
            <a:headEnd/>
            <a:tailEnd/>
          </a:ln>
        </p:spPr>
      </p:pic>
      <p:pic>
        <p:nvPicPr>
          <p:cNvPr id="31" name="Picture 11" descr="li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042" y="8810625"/>
            <a:ext cx="6874042"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TextBox 25"/>
          <p:cNvSpPr txBox="1"/>
          <p:nvPr/>
        </p:nvSpPr>
        <p:spPr>
          <a:xfrm>
            <a:off x="-76199" y="8941712"/>
            <a:ext cx="2895600" cy="215444"/>
          </a:xfrm>
          <a:prstGeom prst="rect">
            <a:avLst/>
          </a:prstGeom>
          <a:noFill/>
        </p:spPr>
        <p:txBody>
          <a:bodyPr wrap="square" rtlCol="0">
            <a:spAutoFit/>
          </a:bodyPr>
          <a:lstStyle/>
          <a:p>
            <a:pPr algn="ctr"/>
            <a:r>
              <a:rPr lang="en-US" sz="800" dirty="0"/>
              <a:t>A wholly-owned subsidiary of MNRB Holdings </a:t>
            </a:r>
            <a:r>
              <a:rPr lang="en-US" sz="800" dirty="0" err="1"/>
              <a:t>Berhad</a:t>
            </a:r>
            <a:endParaRPr lang="en-US" sz="800" dirty="0"/>
          </a:p>
        </p:txBody>
      </p:sp>
      <p:sp>
        <p:nvSpPr>
          <p:cNvPr id="25" name="TextBox 24"/>
          <p:cNvSpPr txBox="1"/>
          <p:nvPr/>
        </p:nvSpPr>
        <p:spPr>
          <a:xfrm>
            <a:off x="4934180" y="8941712"/>
            <a:ext cx="2090562" cy="215444"/>
          </a:xfrm>
          <a:prstGeom prst="rect">
            <a:avLst/>
          </a:prstGeom>
          <a:noFill/>
        </p:spPr>
        <p:txBody>
          <a:bodyPr wrap="square" rtlCol="0">
            <a:spAutoFit/>
          </a:bodyPr>
          <a:lstStyle/>
          <a:p>
            <a:pPr algn="ctr"/>
            <a:r>
              <a:rPr lang="en-US" sz="800" dirty="0"/>
              <a:t>www.takaful-ikhlas.com.my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120140"/>
            <a:ext cx="6477000" cy="6494085"/>
          </a:xfrm>
          <a:prstGeom prst="rect">
            <a:avLst/>
          </a:prstGeom>
        </p:spPr>
        <p:txBody>
          <a:bodyPr wrap="square">
            <a:spAutoFit/>
          </a:bodyPr>
          <a:lstStyle/>
          <a:p>
            <a:pPr algn="just"/>
            <a:r>
              <a:rPr lang="en-US" sz="800" dirty="0"/>
              <a:t>The investment is subject to the following risks:-</a:t>
            </a:r>
          </a:p>
          <a:p>
            <a:pPr algn="just"/>
            <a:endParaRPr lang="en-US" sz="800" dirty="0"/>
          </a:p>
          <a:p>
            <a:pPr marL="228600" indent="-228600" algn="just">
              <a:buFont typeface="+mj-lt"/>
              <a:buAutoNum type="arabicPeriod"/>
            </a:pPr>
            <a:r>
              <a:rPr lang="en-US" sz="800" dirty="0"/>
              <a:t>Market risk - The risk that arises due to developments in the market environment and typically includes changes in regulations, politics, technology and the economy.  Diversification of the Fund’s investments into different unit trust funds of different types (equity or non-equity etc.) and with different investment policy and strategies may help to mitigate its exposure to market uncertainties and fluctuations in the market.</a:t>
            </a:r>
          </a:p>
          <a:p>
            <a:pPr marL="228600" indent="-228600" algn="just">
              <a:buFont typeface="+mj-lt"/>
              <a:buAutoNum type="arabicPeriod"/>
            </a:pPr>
            <a:endParaRPr lang="en-US" sz="800" dirty="0"/>
          </a:p>
          <a:p>
            <a:pPr marL="228600" indent="-228600" algn="just">
              <a:buFont typeface="+mj-lt"/>
              <a:buAutoNum type="arabicPeriod"/>
            </a:pPr>
            <a:r>
              <a:rPr lang="en-US" sz="800" dirty="0"/>
              <a:t>Profit rate risk - This risk is crucial in a </a:t>
            </a:r>
            <a:r>
              <a:rPr lang="en-US" sz="800" dirty="0" err="1"/>
              <a:t>Sukuk</a:t>
            </a:r>
            <a:r>
              <a:rPr lang="en-US" sz="800" dirty="0"/>
              <a:t> fund since </a:t>
            </a:r>
            <a:r>
              <a:rPr lang="en-US" sz="800" dirty="0" err="1"/>
              <a:t>Sukuk</a:t>
            </a:r>
            <a:r>
              <a:rPr lang="en-US" sz="800" dirty="0"/>
              <a:t> portfolio management depends on forecasting interest rate movements. Generally, demand for </a:t>
            </a:r>
            <a:r>
              <a:rPr lang="en-US" sz="800" dirty="0" err="1"/>
              <a:t>Sukuk</a:t>
            </a:r>
            <a:r>
              <a:rPr lang="en-US" sz="800" dirty="0"/>
              <a:t> move inversely to interest rate movements therefore as interest rates rise, the demand for </a:t>
            </a:r>
            <a:r>
              <a:rPr lang="en-US" sz="800" dirty="0" err="1"/>
              <a:t>Sukuk</a:t>
            </a:r>
            <a:r>
              <a:rPr lang="en-US" sz="800" dirty="0"/>
              <a:t> decrease and vice versa. Furthermore, </a:t>
            </a:r>
            <a:r>
              <a:rPr lang="en-US" sz="800" dirty="0" err="1"/>
              <a:t>Sukuk</a:t>
            </a:r>
            <a:r>
              <a:rPr lang="en-US" sz="800" dirty="0"/>
              <a:t> with longer maturity and lower profit rates are more susceptible to interest rate movements. </a:t>
            </a:r>
            <a:r>
              <a:rPr lang="en-US" sz="800" dirty="0" err="1"/>
              <a:t>Sukuk</a:t>
            </a:r>
            <a:r>
              <a:rPr lang="en-US" sz="800" dirty="0"/>
              <a:t> are subject to interest rate fluctuations with longer maturity and lower profit rates </a:t>
            </a:r>
            <a:r>
              <a:rPr lang="en-US" sz="800" dirty="0" err="1"/>
              <a:t>Sukuk</a:t>
            </a:r>
            <a:r>
              <a:rPr lang="en-US" sz="800" dirty="0"/>
              <a:t> being more susceptible to such interest rate movements.  This risk can be mitigated through continuous monitoring and evaluation of macro-economic variables to ensure the most appropriate strategy is in place for the Fund’s portfolio.</a:t>
            </a:r>
          </a:p>
          <a:p>
            <a:pPr marL="228600" indent="-228600" algn="just">
              <a:buFont typeface="+mj-lt"/>
              <a:buAutoNum type="arabicPeriod"/>
            </a:pPr>
            <a:endParaRPr lang="en-US" sz="800" dirty="0"/>
          </a:p>
          <a:p>
            <a:pPr marL="228600" indent="-228600" algn="just">
              <a:buFont typeface="+mj-lt"/>
              <a:buAutoNum type="arabicPeriod"/>
            </a:pPr>
            <a:r>
              <a:rPr lang="en-US" sz="800" dirty="0"/>
              <a:t>Credit / Default Risk - Bonds are subject to credit/default risk in the event that the issuer of the instrument is faced with financial difficulties, which may decrease their credit worthiness. This in turn may lead to a default in the payment of principal and interest/ profit.</a:t>
            </a:r>
          </a:p>
          <a:p>
            <a:pPr marL="228600" indent="-228600" algn="just">
              <a:buFont typeface="+mj-lt"/>
              <a:buAutoNum type="arabicPeriod"/>
            </a:pPr>
            <a:endParaRPr lang="en-US" sz="800" dirty="0"/>
          </a:p>
          <a:p>
            <a:pPr marL="228600" indent="-228600" algn="just">
              <a:buFont typeface="+mj-lt"/>
              <a:buAutoNum type="arabicPeriod"/>
            </a:pPr>
            <a:r>
              <a:rPr lang="en-US" sz="800" dirty="0"/>
              <a:t>Liquidity Risk - Liquidity refers to the ease of converting an investment into cash without incurring an overly significant loss in value. Should there be negative developments on any of the issuers, this will increase liquidity risk of the particular security. This is because there are generally less ready buyers of such securities as the fear of a credit default increases. The risk is managed by taking greater care in security selection and diversification.</a:t>
            </a:r>
          </a:p>
          <a:p>
            <a:pPr marL="228600" indent="-228600" algn="just">
              <a:buFont typeface="+mj-lt"/>
              <a:buAutoNum type="arabicPeriod"/>
            </a:pPr>
            <a:endParaRPr lang="en-US" sz="800" dirty="0"/>
          </a:p>
          <a:p>
            <a:pPr marL="228600" indent="-228600" algn="just">
              <a:buFont typeface="+mj-lt"/>
              <a:buAutoNum type="arabicPeriod"/>
            </a:pPr>
            <a:r>
              <a:rPr lang="en-US" sz="800" dirty="0"/>
              <a:t>Non-compliance risk - Non-adherence with laws, rules, regulations, prescribed practices, internal policies and procedures may result in tarnished reputation, limited business opportunities and reduced expansion potential for the management company. Investor’s investment goals may also be affected should the fund manager not adhere to the investment mandate. This risk can be mitigated through internal controls and compliance monitoring.</a:t>
            </a:r>
          </a:p>
          <a:p>
            <a:pPr marL="228600" indent="-228600" algn="just">
              <a:buFont typeface="+mj-lt"/>
              <a:buAutoNum type="arabicPeriod"/>
            </a:pPr>
            <a:endParaRPr lang="en-US" sz="800" dirty="0"/>
          </a:p>
          <a:p>
            <a:pPr marL="228600" indent="-228600" algn="just">
              <a:buFont typeface="+mj-lt"/>
              <a:buAutoNum type="arabicPeriod"/>
            </a:pPr>
            <a:r>
              <a:rPr lang="en-US" sz="800" dirty="0"/>
              <a:t>Inflation Risk - Inflation risk can be defined as potential intangible losses that may arise from the increase in prices of goods and services in an economy over a period of time. Inflation causes the reduction in purchasing power and if the rate of inflation is constantly higher than the rate of returns on investments, the eventual true value of investments could be negative.</a:t>
            </a:r>
          </a:p>
          <a:p>
            <a:pPr marL="228600" indent="-228600" algn="just">
              <a:buFont typeface="+mj-lt"/>
              <a:buAutoNum type="arabicPeriod"/>
            </a:pPr>
            <a:endParaRPr lang="en-US" sz="800" dirty="0"/>
          </a:p>
          <a:p>
            <a:pPr marL="228600" indent="-228600" algn="just">
              <a:buFont typeface="+mj-lt"/>
              <a:buAutoNum type="arabicPeriod"/>
            </a:pPr>
            <a:r>
              <a:rPr lang="en-US" sz="800" dirty="0"/>
              <a:t>Issuer risk - This risk refers to the individual risk of the respective companies issuing the securities. Specific risk includes, but is not limited to changes in consumer tastes and demand, legal suits, competitive operating environments, changing industry conditions and management omissions and errors. However, this risk is </a:t>
            </a:r>
            <a:r>
              <a:rPr lang="en-US" sz="800" dirty="0" err="1"/>
              <a:t>minimised</a:t>
            </a:r>
            <a:r>
              <a:rPr lang="en-US" sz="800" dirty="0"/>
              <a:t> through investing in a wide range of companies in different sectors and thus function independently from one another.</a:t>
            </a:r>
          </a:p>
          <a:p>
            <a:pPr marL="228600" indent="-228600" algn="just">
              <a:buFont typeface="+mj-lt"/>
              <a:buAutoNum type="arabicPeriod"/>
            </a:pPr>
            <a:endParaRPr lang="en-US" sz="800" dirty="0"/>
          </a:p>
          <a:p>
            <a:pPr marL="228600" indent="-228600" algn="just">
              <a:buFont typeface="+mj-lt"/>
              <a:buAutoNum type="arabicPeriod"/>
            </a:pPr>
            <a:r>
              <a:rPr lang="en-US" sz="800" dirty="0"/>
              <a:t>Country risk - The foreign investments may be affected by risks specific to the country in which investments are made such as changes in a country’s economic fundamentals, social and political stability, currency movements, foreign investment policies and etc.  This risk may be mitigated by conducting thorough research on the respective markets, their economies, companies, politics and social conditions as well as </a:t>
            </a:r>
            <a:r>
              <a:rPr lang="en-US" sz="800" dirty="0" err="1"/>
              <a:t>minimising</a:t>
            </a:r>
            <a:r>
              <a:rPr lang="en-US" sz="800" dirty="0"/>
              <a:t> or omitting investments in such markets.</a:t>
            </a:r>
          </a:p>
          <a:p>
            <a:pPr marL="228600" indent="-228600" algn="just">
              <a:buFont typeface="+mj-lt"/>
              <a:buAutoNum type="arabicPeriod"/>
            </a:pPr>
            <a:endParaRPr lang="en-US" sz="800" dirty="0"/>
          </a:p>
          <a:p>
            <a:pPr marL="228600" indent="-228600" algn="just">
              <a:buFont typeface="+mj-lt"/>
              <a:buAutoNum type="arabicPeriod"/>
            </a:pPr>
            <a:r>
              <a:rPr lang="en-US" sz="800" dirty="0"/>
              <a:t>Management Risk - There is risk that the management may not adhere to the investment mandate of the respective fund. With close monitoring by the investment committee, back office system is being incorporated with limits and controls, and regular reporting to the senior management team, the management company is able to manage such as risk.</a:t>
            </a:r>
          </a:p>
          <a:p>
            <a:pPr marL="228600" indent="-228600" algn="just">
              <a:buFont typeface="+mj-lt"/>
              <a:buAutoNum type="arabicPeriod"/>
            </a:pPr>
            <a:endParaRPr lang="en-US" sz="800" dirty="0"/>
          </a:p>
          <a:p>
            <a:pPr marL="228600" indent="-228600" algn="just">
              <a:buFont typeface="+mj-lt"/>
              <a:buAutoNum type="arabicPeriod"/>
            </a:pPr>
            <a:r>
              <a:rPr lang="en-US" sz="800" dirty="0"/>
              <a:t>Fund Management Risk - Poor management of the fund due to lack of experience, knowledge, expertise and poor management techniques would have an adverse impact on the performance of the fund. This may result in investors suffering loss on their investment of the fund.</a:t>
            </a:r>
          </a:p>
          <a:p>
            <a:pPr marL="228600" indent="-228600" algn="just">
              <a:buFont typeface="+mj-lt"/>
              <a:buAutoNum type="arabicPeriod"/>
            </a:pPr>
            <a:endParaRPr lang="en-US" sz="800" dirty="0"/>
          </a:p>
          <a:p>
            <a:pPr marL="228600" indent="-228600" algn="just">
              <a:buFont typeface="+mj-lt"/>
              <a:buAutoNum type="arabicPeriod"/>
            </a:pPr>
            <a:r>
              <a:rPr lang="en-US" sz="800" dirty="0" err="1"/>
              <a:t>Shariah</a:t>
            </a:r>
            <a:r>
              <a:rPr lang="en-US" sz="800" dirty="0"/>
              <a:t> risk - The risk that arises from potential revision on the status of the securities in the unit trust fund from </a:t>
            </a:r>
            <a:r>
              <a:rPr lang="en-US" sz="800" dirty="0" err="1"/>
              <a:t>Shariah</a:t>
            </a:r>
            <a:r>
              <a:rPr lang="en-US" sz="800" dirty="0"/>
              <a:t> compliant to non-</a:t>
            </a:r>
            <a:r>
              <a:rPr lang="en-US" sz="800" dirty="0" err="1"/>
              <a:t>Shariah</a:t>
            </a:r>
            <a:r>
              <a:rPr lang="en-US" sz="800" dirty="0"/>
              <a:t> compliant and the possibility of investing in non-</a:t>
            </a:r>
            <a:r>
              <a:rPr lang="en-US" sz="800" dirty="0" err="1"/>
              <a:t>Shariah</a:t>
            </a:r>
            <a:r>
              <a:rPr lang="en-US" sz="800" dirty="0"/>
              <a:t> compliant unit trust funds.  This risk may be mitigated by conducting periodic review by </a:t>
            </a:r>
            <a:r>
              <a:rPr lang="en-US" sz="800" dirty="0" err="1"/>
              <a:t>Shariah</a:t>
            </a:r>
            <a:r>
              <a:rPr lang="en-US" sz="800" dirty="0"/>
              <a:t> Compliance Department and </a:t>
            </a:r>
            <a:r>
              <a:rPr lang="en-US" sz="800" dirty="0" err="1"/>
              <a:t>Shariah</a:t>
            </a:r>
            <a:r>
              <a:rPr lang="en-US" sz="800" dirty="0"/>
              <a:t> Committee. Thus necessary action to be taken by Fund Manager to dispose such securities as per advice by </a:t>
            </a:r>
            <a:r>
              <a:rPr lang="en-US" sz="800" dirty="0" err="1"/>
              <a:t>Shariah</a:t>
            </a:r>
            <a:r>
              <a:rPr lang="en-US" sz="800" dirty="0"/>
              <a:t> Compliance Department and </a:t>
            </a:r>
            <a:r>
              <a:rPr lang="en-US" sz="800" dirty="0" err="1"/>
              <a:t>Shariah</a:t>
            </a:r>
            <a:r>
              <a:rPr lang="en-US" sz="800" dirty="0"/>
              <a:t> Committee.</a:t>
            </a:r>
          </a:p>
        </p:txBody>
      </p:sp>
      <p:sp>
        <p:nvSpPr>
          <p:cNvPr id="15" name="Rectangle 14"/>
          <p:cNvSpPr/>
          <p:nvPr/>
        </p:nvSpPr>
        <p:spPr>
          <a:xfrm>
            <a:off x="811814" y="0"/>
            <a:ext cx="6046186" cy="64446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811814" y="506444"/>
            <a:ext cx="6046186" cy="515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914400" y="87868"/>
            <a:ext cx="3940246" cy="369332"/>
          </a:xfrm>
          <a:prstGeom prst="rect">
            <a:avLst/>
          </a:prstGeom>
          <a:noFill/>
        </p:spPr>
        <p:txBody>
          <a:bodyPr wrap="none" rtlCol="0">
            <a:spAutoFit/>
          </a:bodyPr>
          <a:lstStyle/>
          <a:p>
            <a:r>
              <a:rPr lang="en-US" b="1" dirty="0"/>
              <a:t>RISK PROFILE AND RISK MANAGEMENT</a:t>
            </a:r>
          </a:p>
        </p:txBody>
      </p:sp>
      <p:pic>
        <p:nvPicPr>
          <p:cNvPr id="11" name="Picture 2914" descr="logo_ikhlas"/>
          <p:cNvPicPr>
            <a:picLocks noChangeAspect="1" noChangeArrowheads="1"/>
          </p:cNvPicPr>
          <p:nvPr/>
        </p:nvPicPr>
        <p:blipFill>
          <a:blip r:embed="rId2" cstate="print"/>
          <a:srcRect/>
          <a:stretch>
            <a:fillRect/>
          </a:stretch>
        </p:blipFill>
        <p:spPr bwMode="auto">
          <a:xfrm>
            <a:off x="93208" y="27401"/>
            <a:ext cx="632792" cy="622177"/>
          </a:xfrm>
          <a:prstGeom prst="rect">
            <a:avLst/>
          </a:prstGeom>
          <a:noFill/>
          <a:ln w="9525">
            <a:noFill/>
            <a:miter lim="800000"/>
            <a:headEnd/>
            <a:tailEnd/>
          </a:ln>
        </p:spPr>
      </p:pic>
      <p:pic>
        <p:nvPicPr>
          <p:cNvPr id="12" name="Picture 11" descr="li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042" y="8815945"/>
            <a:ext cx="6874042"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p:cNvSpPr txBox="1"/>
          <p:nvPr/>
        </p:nvSpPr>
        <p:spPr>
          <a:xfrm>
            <a:off x="-76199" y="8941712"/>
            <a:ext cx="2895600" cy="215444"/>
          </a:xfrm>
          <a:prstGeom prst="rect">
            <a:avLst/>
          </a:prstGeom>
          <a:noFill/>
        </p:spPr>
        <p:txBody>
          <a:bodyPr wrap="square" rtlCol="0">
            <a:spAutoFit/>
          </a:bodyPr>
          <a:lstStyle/>
          <a:p>
            <a:pPr algn="ctr"/>
            <a:r>
              <a:rPr lang="en-US" sz="800" dirty="0"/>
              <a:t>A wholly-owned subsidiary of MNRB Holdings </a:t>
            </a:r>
            <a:r>
              <a:rPr lang="en-US" sz="800" dirty="0" err="1"/>
              <a:t>Berhad</a:t>
            </a:r>
            <a:endParaRPr lang="en-US" sz="800" dirty="0"/>
          </a:p>
        </p:txBody>
      </p:sp>
      <p:sp>
        <p:nvSpPr>
          <p:cNvPr id="9" name="TextBox 8"/>
          <p:cNvSpPr txBox="1"/>
          <p:nvPr/>
        </p:nvSpPr>
        <p:spPr>
          <a:xfrm>
            <a:off x="4934180" y="8941712"/>
            <a:ext cx="2090562" cy="215444"/>
          </a:xfrm>
          <a:prstGeom prst="rect">
            <a:avLst/>
          </a:prstGeom>
          <a:noFill/>
        </p:spPr>
        <p:txBody>
          <a:bodyPr wrap="square" rtlCol="0">
            <a:spAutoFit/>
          </a:bodyPr>
          <a:lstStyle/>
          <a:p>
            <a:pPr algn="ctr"/>
            <a:r>
              <a:rPr lang="en-US" sz="800" dirty="0"/>
              <a:t>www.takaful-ikhlas.com.my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031087201"/>
              </p:ext>
            </p:extLst>
          </p:nvPr>
        </p:nvGraphicFramePr>
        <p:xfrm>
          <a:off x="-7315200" y="2550140"/>
          <a:ext cx="1752600" cy="1539875"/>
        </p:xfrm>
        <a:graphic>
          <a:graphicData uri="http://schemas.openxmlformats.org/drawingml/2006/table">
            <a:tbl>
              <a:tblPr/>
              <a:tblGrid>
                <a:gridCol w="1540192">
                  <a:extLst>
                    <a:ext uri="{9D8B030D-6E8A-4147-A177-3AD203B41FA5}">
                      <a16:colId xmlns:a16="http://schemas.microsoft.com/office/drawing/2014/main" val="20000"/>
                    </a:ext>
                  </a:extLst>
                </a:gridCol>
                <a:gridCol w="212408">
                  <a:extLst>
                    <a:ext uri="{9D8B030D-6E8A-4147-A177-3AD203B41FA5}">
                      <a16:colId xmlns:a16="http://schemas.microsoft.com/office/drawing/2014/main" val="20001"/>
                    </a:ext>
                  </a:extLst>
                </a:gridCol>
              </a:tblGrid>
              <a:tr h="1539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Calibri" pitchFamily="34" charset="0"/>
                        <a:ea typeface="MS PGothic" pitchFamily="34" charset="-128"/>
                      </a:endParaRPr>
                    </a:p>
                  </a:txBody>
                  <a:tcPr marT="45738" marB="4573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220663" algn="l"/>
                        </a:tabLst>
                      </a:pPr>
                      <a:endParaRPr kumimoji="0" lang="en-US" sz="800" b="0" i="0" u="none" strike="noStrike" cap="none" normalizeH="0" baseline="0" dirty="0">
                        <a:ln>
                          <a:noFill/>
                        </a:ln>
                        <a:solidFill>
                          <a:schemeClr val="tx1"/>
                        </a:solidFill>
                        <a:effectLst/>
                        <a:latin typeface="Calibri" pitchFamily="34" charset="0"/>
                        <a:ea typeface="MS PGothic" pitchFamily="34" charset="-128"/>
                      </a:endParaRPr>
                    </a:p>
                  </a:txBody>
                  <a:tcPr marT="45738" marB="4573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10" name="Rounded Rectangle 10"/>
          <p:cNvSpPr>
            <a:spLocks noChangeArrowheads="1"/>
          </p:cNvSpPr>
          <p:nvPr/>
        </p:nvSpPr>
        <p:spPr bwMode="auto">
          <a:xfrm>
            <a:off x="44624" y="7702252"/>
            <a:ext cx="6713984" cy="1219200"/>
          </a:xfrm>
          <a:prstGeom prst="roundRect">
            <a:avLst>
              <a:gd name="adj" fmla="val 16667"/>
            </a:avLst>
          </a:prstGeom>
          <a:noFill/>
          <a:ln w="9525" algn="ctr">
            <a:noFill/>
            <a:round/>
            <a:headEnd/>
            <a:tailEnd/>
          </a:ln>
        </p:spPr>
        <p:txBody>
          <a:bodyPr/>
          <a:lstStyle/>
          <a:p>
            <a:pPr algn="just"/>
            <a:r>
              <a:rPr lang="en-US" sz="700" i="1" dirty="0">
                <a:latin typeface="Calibri" pitchFamily="34" charset="0"/>
              </a:rPr>
              <a:t>This document is prepared by Takaful </a:t>
            </a:r>
            <a:r>
              <a:rPr lang="en-US" sz="700" i="1" dirty="0" err="1">
                <a:latin typeface="Calibri" pitchFamily="34" charset="0"/>
              </a:rPr>
              <a:t>Ikhlas</a:t>
            </a:r>
            <a:r>
              <a:rPr lang="en-US" sz="700" i="1" dirty="0">
                <a:latin typeface="Calibri" pitchFamily="34" charset="0"/>
              </a:rPr>
              <a:t> Family </a:t>
            </a:r>
            <a:r>
              <a:rPr lang="en-US" sz="700" i="1" dirty="0" err="1">
                <a:latin typeface="Calibri" pitchFamily="34" charset="0"/>
              </a:rPr>
              <a:t>Berhad</a:t>
            </a:r>
            <a:r>
              <a:rPr lang="en-US" sz="700" i="1" dirty="0">
                <a:latin typeface="Calibri" pitchFamily="34" charset="0"/>
              </a:rPr>
              <a:t> (593075-U) ("Takaful IKHLAS Family") </a:t>
            </a:r>
            <a:r>
              <a:rPr lang="en-US" sz="700" b="0" i="1" dirty="0">
                <a:latin typeface="Calibri" pitchFamily="34" charset="0"/>
              </a:rPr>
              <a:t>and prepared strictly for information only. Information provided herein including any expression of opinion or forecast has been obtained from or is based on sources believed by us to be reliable, but is not guaranteed as to accuracy or completeness. The information is given without obligation and on understanding that any person who acts upon it or changes his/her position in reliance thereon does so entirely at his/her risk. It is not intended to be an offer or invitation to subscribe or purchase of securities. Viewers are advised to read and understand the contents of the Product Disclosure Sheet and Fund Fact Sheet featured in </a:t>
            </a:r>
            <a:r>
              <a:rPr lang="en-US" sz="700" i="1" dirty="0">
                <a:latin typeface="Calibri" pitchFamily="34" charset="0"/>
              </a:rPr>
              <a:t>Takaful IKHLAS Family website </a:t>
            </a:r>
            <a:r>
              <a:rPr lang="en-US" sz="700" b="0" i="1" dirty="0">
                <a:latin typeface="Calibri" pitchFamily="34" charset="0"/>
              </a:rPr>
              <a:t>as well as the Sales Illustration provided by your agent before investing. Viewers should also consider the fees and charges involved. Please note that the price of units may go down as well as up. Takaful IKHLAS Family hereby disclaims any liability of whatsoever nature should viewers suffer losses merely relying on the information contained herein.</a:t>
            </a:r>
          </a:p>
          <a:p>
            <a:pPr algn="just"/>
            <a:endParaRPr lang="en-US" sz="700" i="1" dirty="0">
              <a:latin typeface="Calibri" pitchFamily="34" charset="0"/>
            </a:endParaRPr>
          </a:p>
          <a:p>
            <a:pPr algn="just"/>
            <a:r>
              <a:rPr lang="en-MY" sz="700" b="1" i="1" dirty="0">
                <a:latin typeface="Calibri" pitchFamily="34" charset="0"/>
              </a:rPr>
              <a:t>Notice: Past performance of the fund is not an indication of its future performance</a:t>
            </a:r>
            <a:endParaRPr lang="en-US" sz="700" b="1" i="1" dirty="0">
              <a:latin typeface="Calibri" pitchFamily="34" charset="0"/>
            </a:endParaRPr>
          </a:p>
        </p:txBody>
      </p:sp>
      <p:sp>
        <p:nvSpPr>
          <p:cNvPr id="22" name="TextBox 21"/>
          <p:cNvSpPr txBox="1"/>
          <p:nvPr/>
        </p:nvSpPr>
        <p:spPr>
          <a:xfrm>
            <a:off x="97521" y="1099810"/>
            <a:ext cx="1989647" cy="261610"/>
          </a:xfrm>
          <a:prstGeom prst="rect">
            <a:avLst/>
          </a:prstGeom>
          <a:noFill/>
        </p:spPr>
        <p:txBody>
          <a:bodyPr wrap="none" rtlCol="0">
            <a:spAutoFit/>
          </a:bodyPr>
          <a:lstStyle/>
          <a:p>
            <a:r>
              <a:rPr lang="en-US" sz="1100" b="1" dirty="0"/>
              <a:t>NOTES ON FEES AND CHARGES</a:t>
            </a:r>
          </a:p>
        </p:txBody>
      </p:sp>
      <p:cxnSp>
        <p:nvCxnSpPr>
          <p:cNvPr id="23" name="Straight Connector 22"/>
          <p:cNvCxnSpPr/>
          <p:nvPr/>
        </p:nvCxnSpPr>
        <p:spPr>
          <a:xfrm>
            <a:off x="97521" y="1361420"/>
            <a:ext cx="6608079" cy="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97521" y="3276600"/>
            <a:ext cx="1497526" cy="261610"/>
          </a:xfrm>
          <a:prstGeom prst="rect">
            <a:avLst/>
          </a:prstGeom>
          <a:noFill/>
        </p:spPr>
        <p:txBody>
          <a:bodyPr wrap="none" rtlCol="0">
            <a:spAutoFit/>
          </a:bodyPr>
          <a:lstStyle/>
          <a:p>
            <a:r>
              <a:rPr lang="en-US" sz="1100" b="1" dirty="0"/>
              <a:t>OTHER INFORMATION</a:t>
            </a:r>
          </a:p>
        </p:txBody>
      </p:sp>
      <p:cxnSp>
        <p:nvCxnSpPr>
          <p:cNvPr id="25" name="Straight Connector 24"/>
          <p:cNvCxnSpPr/>
          <p:nvPr/>
        </p:nvCxnSpPr>
        <p:spPr>
          <a:xfrm>
            <a:off x="97521" y="3538210"/>
            <a:ext cx="6608079" cy="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1793720" y="1513582"/>
            <a:ext cx="4911879" cy="954107"/>
          </a:xfrm>
          <a:prstGeom prst="rect">
            <a:avLst/>
          </a:prstGeom>
        </p:spPr>
        <p:txBody>
          <a:bodyPr wrap="square">
            <a:spAutoFit/>
          </a:bodyPr>
          <a:lstStyle/>
          <a:p>
            <a:pPr marL="342900" indent="-342900">
              <a:buFont typeface="+mj-lt"/>
              <a:buAutoNum type="arabicPeriod"/>
            </a:pPr>
            <a:r>
              <a:rPr lang="en-US" sz="800" dirty="0"/>
              <a:t>Past performance of the fund is not an indication of its future performance.</a:t>
            </a:r>
          </a:p>
          <a:p>
            <a:pPr marL="342900" indent="-342900">
              <a:buFont typeface="+mj-lt"/>
              <a:buAutoNum type="arabicPeriod"/>
            </a:pPr>
            <a:r>
              <a:rPr lang="en-US" sz="800" dirty="0"/>
              <a:t>This is strictly the performance of the investment fund, and not the returns earned on the actual contributions paid of the investment-linked product.</a:t>
            </a:r>
          </a:p>
          <a:p>
            <a:pPr marL="342900" indent="-342900">
              <a:buFont typeface="+mj-lt"/>
              <a:buAutoNum type="arabicPeriod"/>
            </a:pPr>
            <a:r>
              <a:rPr lang="en-US" sz="800" dirty="0"/>
              <a:t>Units are created and cancelled at the next pricing date following receipt of contribution or notification of claim respectively.</a:t>
            </a:r>
          </a:p>
          <a:p>
            <a:pPr marL="342900" indent="-342900">
              <a:buFont typeface="+mj-lt"/>
              <a:buAutoNum type="arabicPeriod"/>
            </a:pPr>
            <a:r>
              <a:rPr lang="en-US" sz="800" dirty="0"/>
              <a:t>Past performance is calculated based on the Net Asset Value (NAV). </a:t>
            </a:r>
          </a:p>
          <a:p>
            <a:pPr marL="342900" indent="-342900">
              <a:buFont typeface="+mj-lt"/>
              <a:buAutoNum type="arabicPeriod"/>
            </a:pPr>
            <a:endParaRPr lang="en-US" sz="800" dirty="0"/>
          </a:p>
        </p:txBody>
      </p:sp>
      <p:sp>
        <p:nvSpPr>
          <p:cNvPr id="3" name="Rectangle 2"/>
          <p:cNvSpPr/>
          <p:nvPr/>
        </p:nvSpPr>
        <p:spPr>
          <a:xfrm>
            <a:off x="198941" y="1524000"/>
            <a:ext cx="1325059" cy="338554"/>
          </a:xfrm>
          <a:prstGeom prst="rect">
            <a:avLst/>
          </a:prstGeom>
        </p:spPr>
        <p:txBody>
          <a:bodyPr wrap="square">
            <a:spAutoFit/>
          </a:bodyPr>
          <a:lstStyle/>
          <a:p>
            <a:r>
              <a:rPr lang="en-US" sz="800" dirty="0"/>
              <a:t>Actual Returns </a:t>
            </a:r>
          </a:p>
          <a:p>
            <a:r>
              <a:rPr lang="en-US" sz="800" dirty="0"/>
              <a:t>(Net of Tax and Charges)</a:t>
            </a:r>
          </a:p>
        </p:txBody>
      </p:sp>
      <p:sp>
        <p:nvSpPr>
          <p:cNvPr id="27" name="Rectangle 26"/>
          <p:cNvSpPr/>
          <p:nvPr/>
        </p:nvSpPr>
        <p:spPr>
          <a:xfrm>
            <a:off x="1752600" y="3670518"/>
            <a:ext cx="4952999" cy="1938992"/>
          </a:xfrm>
          <a:prstGeom prst="rect">
            <a:avLst/>
          </a:prstGeom>
        </p:spPr>
        <p:txBody>
          <a:bodyPr wrap="square">
            <a:spAutoFit/>
          </a:bodyPr>
          <a:lstStyle/>
          <a:p>
            <a:pPr marL="228600" indent="-228600">
              <a:buFont typeface="+mj-lt"/>
              <a:buAutoNum type="arabicPeriod"/>
            </a:pPr>
            <a:r>
              <a:rPr lang="en-US" sz="800" dirty="0"/>
              <a:t>The unit price on any valuation date of a fund shall be obtained by dividing the NAV on the business day before the valuation date by the number of units in issue of the relevant fund.</a:t>
            </a:r>
          </a:p>
          <a:p>
            <a:pPr marL="228600" indent="-228600">
              <a:buFont typeface="+mj-lt"/>
              <a:buAutoNum type="arabicPeriod"/>
            </a:pPr>
            <a:r>
              <a:rPr lang="en-US" sz="800" dirty="0"/>
              <a:t>The NAV shall be determined as follows:-</a:t>
            </a:r>
          </a:p>
          <a:p>
            <a:pPr marL="685800" lvl="1" indent="-228600">
              <a:buFont typeface="+mj-lt"/>
              <a:buAutoNum type="alphaLcParenR"/>
            </a:pPr>
            <a:r>
              <a:rPr lang="en-US" sz="800" dirty="0"/>
              <a:t>The last transacted market price at which those assets could be purchased or sold,</a:t>
            </a:r>
          </a:p>
          <a:p>
            <a:pPr marL="685800" lvl="1" indent="-228600">
              <a:buFont typeface="+mj-lt"/>
              <a:buAutoNum type="alphaLcParenR"/>
            </a:pPr>
            <a:r>
              <a:rPr lang="en-US" sz="800" dirty="0"/>
              <a:t>Plus the amount of cash held </a:t>
            </a:r>
            <a:r>
              <a:rPr lang="en-US" sz="800" dirty="0" err="1"/>
              <a:t>uninvested</a:t>
            </a:r>
            <a:endParaRPr lang="en-US" sz="800" dirty="0"/>
          </a:p>
          <a:p>
            <a:pPr marL="685800" lvl="1" indent="-228600">
              <a:buFont typeface="+mj-lt"/>
              <a:buAutoNum type="alphaLcParenR"/>
            </a:pPr>
            <a:r>
              <a:rPr lang="en-US" sz="800" dirty="0"/>
              <a:t>Plus any accrued or anticipated income</a:t>
            </a:r>
          </a:p>
          <a:p>
            <a:pPr marL="685800" lvl="1" indent="-228600">
              <a:buFont typeface="+mj-lt"/>
              <a:buAutoNum type="alphaLcParenR"/>
            </a:pPr>
            <a:r>
              <a:rPr lang="en-US" sz="800" dirty="0"/>
              <a:t>Less any expenses incurred in purchasing or selling assets</a:t>
            </a:r>
          </a:p>
          <a:p>
            <a:pPr marL="685800" lvl="1" indent="-228600">
              <a:buFont typeface="+mj-lt"/>
              <a:buAutoNum type="alphaLcParenR"/>
            </a:pPr>
            <a:r>
              <a:rPr lang="en-US" sz="800" dirty="0"/>
              <a:t>Less any amount for the liabilities of the Fund</a:t>
            </a:r>
          </a:p>
          <a:p>
            <a:pPr marL="685800" lvl="1" indent="-228600">
              <a:buFont typeface="+mj-lt"/>
              <a:buAutoNum type="alphaLcParenR"/>
            </a:pPr>
            <a:r>
              <a:rPr lang="en-US" sz="800" dirty="0"/>
              <a:t>Less the amount in respect of managing, maintaining and valuing the assets </a:t>
            </a:r>
          </a:p>
          <a:p>
            <a:pPr marL="228600" indent="-228600">
              <a:buFont typeface="+mj-lt"/>
              <a:buAutoNum type="arabicPeriod"/>
            </a:pPr>
            <a:r>
              <a:rPr lang="en-US" sz="800" dirty="0"/>
              <a:t>To ensure fair treatment to all unit holders, the Fund Manager may impute the transaction costs of acquiring or disposing of assets of the Fund, if the costs are significant.  To recoup the cost of acquiring and disposing of assets, the Manager shall make a dilution or transaction cost adjustment to the NAV per unit to recover any amount which the Fund had already paid or reasonably expects to pay for the creation or cancellation of units.</a:t>
            </a:r>
          </a:p>
          <a:p>
            <a:pPr marL="228600" indent="-228600">
              <a:buFont typeface="+mj-lt"/>
              <a:buAutoNum type="arabicPeriod"/>
            </a:pPr>
            <a:r>
              <a:rPr lang="en-US" sz="800" dirty="0"/>
              <a:t>Unit valuation is performed on a daily basis on each Business Day. </a:t>
            </a:r>
          </a:p>
        </p:txBody>
      </p:sp>
      <p:sp>
        <p:nvSpPr>
          <p:cNvPr id="28" name="Rectangle 27"/>
          <p:cNvSpPr/>
          <p:nvPr/>
        </p:nvSpPr>
        <p:spPr>
          <a:xfrm>
            <a:off x="159558" y="3646270"/>
            <a:ext cx="1364442" cy="338554"/>
          </a:xfrm>
          <a:prstGeom prst="rect">
            <a:avLst/>
          </a:prstGeom>
        </p:spPr>
        <p:txBody>
          <a:bodyPr wrap="square">
            <a:spAutoFit/>
          </a:bodyPr>
          <a:lstStyle/>
          <a:p>
            <a:r>
              <a:rPr lang="en-US" sz="800" dirty="0"/>
              <a:t>Basis &amp; Frequency of</a:t>
            </a:r>
          </a:p>
          <a:p>
            <a:r>
              <a:rPr lang="en-US" sz="800" dirty="0"/>
              <a:t>Unit Valuation</a:t>
            </a:r>
          </a:p>
        </p:txBody>
      </p:sp>
      <p:sp>
        <p:nvSpPr>
          <p:cNvPr id="29" name="Rectangle 28"/>
          <p:cNvSpPr/>
          <p:nvPr/>
        </p:nvSpPr>
        <p:spPr>
          <a:xfrm>
            <a:off x="159558" y="5867400"/>
            <a:ext cx="1297150" cy="215444"/>
          </a:xfrm>
          <a:prstGeom prst="rect">
            <a:avLst/>
          </a:prstGeom>
        </p:spPr>
        <p:txBody>
          <a:bodyPr wrap="none">
            <a:spAutoFit/>
          </a:bodyPr>
          <a:lstStyle/>
          <a:p>
            <a:r>
              <a:rPr lang="en-US" sz="800" dirty="0"/>
              <a:t>Exceptional Circumstances</a:t>
            </a:r>
          </a:p>
        </p:txBody>
      </p:sp>
      <p:sp>
        <p:nvSpPr>
          <p:cNvPr id="30" name="Rectangle 29"/>
          <p:cNvSpPr/>
          <p:nvPr/>
        </p:nvSpPr>
        <p:spPr>
          <a:xfrm>
            <a:off x="1774650" y="5867400"/>
            <a:ext cx="4854749" cy="1446550"/>
          </a:xfrm>
          <a:prstGeom prst="rect">
            <a:avLst/>
          </a:prstGeom>
        </p:spPr>
        <p:txBody>
          <a:bodyPr wrap="square">
            <a:spAutoFit/>
          </a:bodyPr>
          <a:lstStyle/>
          <a:p>
            <a:r>
              <a:rPr lang="en-US" sz="800" dirty="0"/>
              <a:t>The Manager may take the following actions that may become necessary due to change of circumstances, as a means to protect the interest of Participants:-</a:t>
            </a:r>
          </a:p>
          <a:p>
            <a:pPr marL="228600" indent="-228600">
              <a:buFont typeface="+mj-lt"/>
              <a:buAutoNum type="arabicPeriod"/>
            </a:pPr>
            <a:r>
              <a:rPr lang="en-US" sz="800" dirty="0"/>
              <a:t> Subject to at least three (3) months written notice, the Manager may:-</a:t>
            </a:r>
          </a:p>
          <a:p>
            <a:pPr marL="685800" lvl="1" indent="-228600">
              <a:buFont typeface="+mj-lt"/>
              <a:buAutoNum type="alphaLcParenR"/>
            </a:pPr>
            <a:r>
              <a:rPr lang="en-US" sz="800" dirty="0"/>
              <a:t>Close the Fund or cease to allow the allocation of additional contribution or to transfer the assets to a new fund which has similar investment objectives;</a:t>
            </a:r>
          </a:p>
          <a:p>
            <a:pPr marL="685800" lvl="1" indent="-228600">
              <a:buFont typeface="+mj-lt"/>
              <a:buAutoNum type="alphaLcParenR"/>
            </a:pPr>
            <a:r>
              <a:rPr lang="en-US" sz="800" dirty="0"/>
              <a:t>Change the name of the Fund</a:t>
            </a:r>
          </a:p>
          <a:p>
            <a:pPr marL="685800" lvl="1" indent="-228600">
              <a:buFont typeface="+mj-lt"/>
              <a:buAutoNum type="alphaLcParenR"/>
            </a:pPr>
            <a:r>
              <a:rPr lang="en-US" sz="800" dirty="0"/>
              <a:t>Split or combine existing units of the Fund;</a:t>
            </a:r>
          </a:p>
          <a:p>
            <a:pPr marL="685800" lvl="1" indent="-228600">
              <a:buFont typeface="+mj-lt"/>
              <a:buAutoNum type="alphaLcParenR"/>
            </a:pPr>
            <a:r>
              <a:rPr lang="en-US" sz="800" dirty="0"/>
              <a:t>Make any changes that may be required due to regulatory requirement and/or legislation.</a:t>
            </a:r>
          </a:p>
          <a:p>
            <a:pPr marL="228600" indent="-228600">
              <a:buFont typeface="+mj-lt"/>
              <a:buAutoNum type="arabicPeriod"/>
            </a:pPr>
            <a:r>
              <a:rPr lang="en-US" sz="800" dirty="0"/>
              <a:t>The Manager may also choose to, without prior notice, suspend unit pricing and Certificate transactions if any of the exchanges or unit trust management company in which the Fund is invested is temporarily suspended for trading.</a:t>
            </a:r>
          </a:p>
        </p:txBody>
      </p:sp>
      <p:sp>
        <p:nvSpPr>
          <p:cNvPr id="32" name="Rectangle 31"/>
          <p:cNvSpPr/>
          <p:nvPr/>
        </p:nvSpPr>
        <p:spPr>
          <a:xfrm>
            <a:off x="811814" y="0"/>
            <a:ext cx="6046186" cy="64446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p:cNvSpPr/>
          <p:nvPr/>
        </p:nvSpPr>
        <p:spPr>
          <a:xfrm>
            <a:off x="811814" y="506444"/>
            <a:ext cx="6046186" cy="515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914400" y="87868"/>
            <a:ext cx="2447208" cy="369332"/>
          </a:xfrm>
          <a:prstGeom prst="rect">
            <a:avLst/>
          </a:prstGeom>
          <a:noFill/>
        </p:spPr>
        <p:txBody>
          <a:bodyPr wrap="none" rtlCol="0">
            <a:spAutoFit/>
          </a:bodyPr>
          <a:lstStyle/>
          <a:p>
            <a:r>
              <a:rPr lang="en-US" b="1" dirty="0"/>
              <a:t>OTHER FUND FEATURES</a:t>
            </a:r>
          </a:p>
        </p:txBody>
      </p:sp>
      <p:pic>
        <p:nvPicPr>
          <p:cNvPr id="35" name="Picture 2914" descr="logo_ikhlas"/>
          <p:cNvPicPr>
            <a:picLocks noChangeAspect="1" noChangeArrowheads="1"/>
          </p:cNvPicPr>
          <p:nvPr/>
        </p:nvPicPr>
        <p:blipFill>
          <a:blip r:embed="rId2" cstate="print"/>
          <a:srcRect/>
          <a:stretch>
            <a:fillRect/>
          </a:stretch>
        </p:blipFill>
        <p:spPr bwMode="auto">
          <a:xfrm>
            <a:off x="93208" y="27401"/>
            <a:ext cx="632792" cy="622177"/>
          </a:xfrm>
          <a:prstGeom prst="rect">
            <a:avLst/>
          </a:prstGeom>
          <a:noFill/>
          <a:ln w="9525">
            <a:noFill/>
            <a:miter lim="800000"/>
            <a:headEnd/>
            <a:tailEnd/>
          </a:ln>
        </p:spPr>
      </p:pic>
      <p:pic>
        <p:nvPicPr>
          <p:cNvPr id="36" name="Picture 11" descr="li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042" y="8810625"/>
            <a:ext cx="6874042"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TextBox 25"/>
          <p:cNvSpPr txBox="1"/>
          <p:nvPr/>
        </p:nvSpPr>
        <p:spPr>
          <a:xfrm>
            <a:off x="-76199" y="8941712"/>
            <a:ext cx="2895600" cy="215444"/>
          </a:xfrm>
          <a:prstGeom prst="rect">
            <a:avLst/>
          </a:prstGeom>
          <a:noFill/>
        </p:spPr>
        <p:txBody>
          <a:bodyPr wrap="square" rtlCol="0">
            <a:spAutoFit/>
          </a:bodyPr>
          <a:lstStyle/>
          <a:p>
            <a:pPr algn="ctr"/>
            <a:r>
              <a:rPr lang="en-US" sz="800" dirty="0"/>
              <a:t>A wholly-owned subsidiary of MNRB Holdings </a:t>
            </a:r>
            <a:r>
              <a:rPr lang="en-US" sz="800" dirty="0" err="1"/>
              <a:t>Berhad</a:t>
            </a:r>
            <a:endParaRPr lang="en-US" sz="800" dirty="0"/>
          </a:p>
        </p:txBody>
      </p:sp>
      <p:sp>
        <p:nvSpPr>
          <p:cNvPr id="17" name="TextBox 16"/>
          <p:cNvSpPr txBox="1"/>
          <p:nvPr/>
        </p:nvSpPr>
        <p:spPr>
          <a:xfrm>
            <a:off x="4934180" y="8941712"/>
            <a:ext cx="2090562" cy="215444"/>
          </a:xfrm>
          <a:prstGeom prst="rect">
            <a:avLst/>
          </a:prstGeom>
          <a:noFill/>
        </p:spPr>
        <p:txBody>
          <a:bodyPr wrap="square" rtlCol="0">
            <a:spAutoFit/>
          </a:bodyPr>
          <a:lstStyle/>
          <a:p>
            <a:pPr algn="ctr"/>
            <a:r>
              <a:rPr lang="en-US" sz="800" dirty="0"/>
              <a:t>www.takaful-ikhlas.com.my</a:t>
            </a:r>
          </a:p>
        </p:txBody>
      </p:sp>
    </p:spTree>
    <p:extLst>
      <p:ext uri="{BB962C8B-B14F-4D97-AF65-F5344CB8AC3E}">
        <p14:creationId xmlns:p14="http://schemas.microsoft.com/office/powerpoint/2010/main" val="24877714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166921</TotalTime>
  <Words>4860</Words>
  <Application>Microsoft Office PowerPoint</Application>
  <PresentationFormat>On-screen Show (4:3)</PresentationFormat>
  <Paragraphs>630</Paragraphs>
  <Slides>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zulfakhri</dc:creator>
  <cp:lastModifiedBy>Muhammad Fakhrul Razi Eimaduddin Bin Khairuddin</cp:lastModifiedBy>
  <cp:revision>2534</cp:revision>
  <cp:lastPrinted>2017-01-24T07:13:33Z</cp:lastPrinted>
  <dcterms:created xsi:type="dcterms:W3CDTF">2013-01-21T07:38:15Z</dcterms:created>
  <dcterms:modified xsi:type="dcterms:W3CDTF">2023-03-03T10:12:21Z</dcterms:modified>
</cp:coreProperties>
</file>